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821" r:id="rId2"/>
  </p:sldMasterIdLst>
  <p:notesMasterIdLst>
    <p:notesMasterId r:id="rId24"/>
  </p:notesMasterIdLst>
  <p:sldIdLst>
    <p:sldId id="257" r:id="rId3"/>
    <p:sldId id="260" r:id="rId4"/>
    <p:sldId id="326" r:id="rId5"/>
    <p:sldId id="370" r:id="rId6"/>
    <p:sldId id="460" r:id="rId7"/>
    <p:sldId id="461" r:id="rId8"/>
    <p:sldId id="332" r:id="rId9"/>
    <p:sldId id="329" r:id="rId10"/>
    <p:sldId id="331" r:id="rId11"/>
    <p:sldId id="334" r:id="rId12"/>
    <p:sldId id="467" r:id="rId13"/>
    <p:sldId id="465" r:id="rId14"/>
    <p:sldId id="468" r:id="rId15"/>
    <p:sldId id="367" r:id="rId16"/>
    <p:sldId id="335" r:id="rId17"/>
    <p:sldId id="373" r:id="rId18"/>
    <p:sldId id="474" r:id="rId19"/>
    <p:sldId id="470" r:id="rId20"/>
    <p:sldId id="473" r:id="rId21"/>
    <p:sldId id="475" r:id="rId22"/>
    <p:sldId id="276" r:id="rId23"/>
  </p:sldIdLst>
  <p:sldSz cx="1015047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9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D2BB3"/>
    <a:srgbClr val="FFFFCC"/>
    <a:srgbClr val="CCFFCC"/>
    <a:srgbClr val="FF3399"/>
    <a:srgbClr val="FF99FF"/>
    <a:srgbClr val="99FFCC"/>
    <a:srgbClr val="CC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797" autoAdjust="0"/>
  </p:normalViewPr>
  <p:slideViewPr>
    <p:cSldViewPr>
      <p:cViewPr varScale="1">
        <p:scale>
          <a:sx n="81" d="100"/>
          <a:sy n="81" d="100"/>
        </p:scale>
        <p:origin x="2232" y="78"/>
      </p:cViewPr>
      <p:guideLst>
        <p:guide orient="horz" pos="2160"/>
        <p:guide pos="3197"/>
      </p:guideLst>
    </p:cSldViewPr>
  </p:slideViewPr>
  <p:notesTextViewPr>
    <p:cViewPr>
      <p:scale>
        <a:sx n="1" d="1"/>
        <a:sy n="1" d="1"/>
      </p:scale>
      <p:origin x="0" y="0"/>
    </p:cViewPr>
  </p:notesTextViewPr>
  <p:sorterViewPr>
    <p:cViewPr varScale="1">
      <p:scale>
        <a:sx n="100" d="100"/>
        <a:sy n="100" d="100"/>
      </p:scale>
      <p:origin x="0" y="-4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527180-8A7F-4185-86EB-A46C7FC52CF9}" type="datetimeFigureOut">
              <a:rPr lang="en-US" smtClean="0"/>
              <a:pPr/>
              <a:t>2/26/2020</a:t>
            </a:fld>
            <a:endParaRPr lang="en-US"/>
          </a:p>
        </p:txBody>
      </p:sp>
      <p:sp>
        <p:nvSpPr>
          <p:cNvPr id="4" name="Slide Image Placeholder 3"/>
          <p:cNvSpPr>
            <a:spLocks noGrp="1" noRot="1" noChangeAspect="1"/>
          </p:cNvSpPr>
          <p:nvPr>
            <p:ph type="sldImg" idx="2"/>
          </p:nvPr>
        </p:nvSpPr>
        <p:spPr>
          <a:xfrm>
            <a:off x="892175" y="685800"/>
            <a:ext cx="5073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431115-879B-4E0D-BE5B-057EACBD65A9}" type="slidenum">
              <a:rPr lang="en-US" smtClean="0"/>
              <a:pPr/>
              <a:t>‹#›</a:t>
            </a:fld>
            <a:endParaRPr lang="en-US"/>
          </a:p>
        </p:txBody>
      </p:sp>
    </p:spTree>
    <p:extLst>
      <p:ext uri="{BB962C8B-B14F-4D97-AF65-F5344CB8AC3E}">
        <p14:creationId xmlns:p14="http://schemas.microsoft.com/office/powerpoint/2010/main" val="335618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F2431115-879B-4E0D-BE5B-057EACBD65A9}" type="slidenum">
              <a:rPr lang="en-US" smtClean="0"/>
              <a:pPr/>
              <a:t>1</a:t>
            </a:fld>
            <a:endParaRPr lang="en-US"/>
          </a:p>
        </p:txBody>
      </p:sp>
    </p:spTree>
    <p:extLst>
      <p:ext uri="{BB962C8B-B14F-4D97-AF65-F5344CB8AC3E}">
        <p14:creationId xmlns:p14="http://schemas.microsoft.com/office/powerpoint/2010/main" val="559659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792163" y="746125"/>
            <a:ext cx="5519737"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 preparation of an integrated watershed</a:t>
            </a:r>
            <a:r>
              <a:rPr lang="en-US" altLang="en-US" baseline="0" dirty="0"/>
              <a:t> management plan also considers the existing problems in a watershed. In order to determine the interventions needed by a particular watershed.  </a:t>
            </a:r>
            <a:r>
              <a:rPr lang="en-US" altLang="en-US" dirty="0"/>
              <a:t>Generally, these are the typical</a:t>
            </a:r>
            <a:r>
              <a:rPr lang="en-US" altLang="en-US" baseline="0" dirty="0"/>
              <a:t> issues and problems confronting the country’s watersheds. From denudation of the watersheds, siltation and sedimentations of rivers which aggravated by changing climate resulted to the natural disasters due to flooding, drought and landslides. Increasing population and rapid urbanization causes the degradation of water quality both surface and groundwater. Proliferation of  informal settlers and illegal </a:t>
            </a:r>
            <a:r>
              <a:rPr lang="en-US" altLang="en-US" baseline="0" dirty="0" err="1"/>
              <a:t>fishpens</a:t>
            </a:r>
            <a:r>
              <a:rPr lang="en-US" altLang="en-US" baseline="0" dirty="0"/>
              <a:t>/cages also affects water quality of our lakes and marshes. In general, the result is greater loss of biodiversity in whole ecosystem. Also, the weak  governance resulted to fragmented planning, management and non-sustainability of investment for development and rehabilitation.  </a:t>
            </a: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7856462A-0D3B-41DF-80FE-D629C8917B26}" type="slidenum">
              <a:rPr lang="en-US" altLang="en-US"/>
              <a:pPr/>
              <a:t>12</a:t>
            </a:fld>
            <a:endParaRPr lang="en-US" altLang="en-US"/>
          </a:p>
        </p:txBody>
      </p:sp>
    </p:spTree>
    <p:extLst>
      <p:ext uri="{BB962C8B-B14F-4D97-AF65-F5344CB8AC3E}">
        <p14:creationId xmlns:p14="http://schemas.microsoft.com/office/powerpoint/2010/main" val="3735410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B38AB8-1A2A-4204-8A5B-275B3D4905F4}" type="slidenum">
              <a:rPr lang="en-US" altLang="en-US"/>
              <a:pPr/>
              <a:t>13</a:t>
            </a:fld>
            <a:endParaRPr lang="en-US" alt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r>
              <a:rPr lang="en-US" altLang="en-US" dirty="0"/>
              <a:t>One of the important features of DMC 2008-05 is the incorporation of vulnerability assessment which can be used </a:t>
            </a:r>
            <a:r>
              <a:rPr lang="en-US" altLang="en-US" baseline="0" dirty="0"/>
              <a:t> in the prioritization of activities to be funded as budget for watershed activities is limited.</a:t>
            </a:r>
            <a:endParaRPr lang="en-US" altLang="en-US" dirty="0"/>
          </a:p>
        </p:txBody>
      </p:sp>
    </p:spTree>
    <p:extLst>
      <p:ext uri="{BB962C8B-B14F-4D97-AF65-F5344CB8AC3E}">
        <p14:creationId xmlns:p14="http://schemas.microsoft.com/office/powerpoint/2010/main" val="2943074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These are just some of the current disasters that affected the downstream portions of our watersheds.</a:t>
            </a:r>
          </a:p>
        </p:txBody>
      </p:sp>
      <p:sp>
        <p:nvSpPr>
          <p:cNvPr id="4" name="Slide Number Placeholder 3"/>
          <p:cNvSpPr>
            <a:spLocks noGrp="1"/>
          </p:cNvSpPr>
          <p:nvPr>
            <p:ph type="sldNum" sz="quarter" idx="10"/>
          </p:nvPr>
        </p:nvSpPr>
        <p:spPr/>
        <p:txBody>
          <a:bodyPr/>
          <a:lstStyle/>
          <a:p>
            <a:fld id="{F2431115-879B-4E0D-BE5B-057EACBD65A9}" type="slidenum">
              <a:rPr lang="en-US" smtClean="0"/>
              <a:pPr/>
              <a:t>14</a:t>
            </a:fld>
            <a:endParaRPr lang="en-US"/>
          </a:p>
        </p:txBody>
      </p:sp>
    </p:spTree>
    <p:extLst>
      <p:ext uri="{BB962C8B-B14F-4D97-AF65-F5344CB8AC3E}">
        <p14:creationId xmlns:p14="http://schemas.microsoft.com/office/powerpoint/2010/main" val="3992814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DMC  2008-05</a:t>
            </a:r>
            <a:r>
              <a:rPr lang="en-PH" baseline="0" dirty="0"/>
              <a:t> recognizes that </a:t>
            </a:r>
            <a:r>
              <a:rPr lang="en-PH" dirty="0"/>
              <a:t> the stakeholders of the watershed are multidisciplinary,</a:t>
            </a:r>
            <a:r>
              <a:rPr lang="en-PH" baseline="0" dirty="0"/>
              <a:t> multi-sectoral and varied. Hence,  for a plan to be sustainable and effective,  </a:t>
            </a:r>
            <a:r>
              <a:rPr lang="en-PH" dirty="0"/>
              <a:t> Integrated Watershed Management Planning should be demand driven and  lead by the local communities (e.g.  Watershed communities, POs, and LGUs) and supported by the National Government Agencies, Regional offices and other agencies with policies</a:t>
            </a:r>
            <a:r>
              <a:rPr lang="en-PH" baseline="0" dirty="0"/>
              <a:t> and technical support and assistance.</a:t>
            </a:r>
            <a:endParaRPr lang="en-PH" dirty="0"/>
          </a:p>
        </p:txBody>
      </p:sp>
      <p:sp>
        <p:nvSpPr>
          <p:cNvPr id="4" name="Slide Number Placeholder 3"/>
          <p:cNvSpPr>
            <a:spLocks noGrp="1"/>
          </p:cNvSpPr>
          <p:nvPr>
            <p:ph type="sldNum" sz="quarter" idx="10"/>
          </p:nvPr>
        </p:nvSpPr>
        <p:spPr/>
        <p:txBody>
          <a:bodyPr/>
          <a:lstStyle/>
          <a:p>
            <a:fld id="{F2431115-879B-4E0D-BE5B-057EACBD65A9}" type="slidenum">
              <a:rPr lang="en-US" smtClean="0"/>
              <a:pPr/>
              <a:t>15</a:t>
            </a:fld>
            <a:endParaRPr lang="en-US"/>
          </a:p>
        </p:txBody>
      </p:sp>
    </p:spTree>
    <p:extLst>
      <p:ext uri="{BB962C8B-B14F-4D97-AF65-F5344CB8AC3E}">
        <p14:creationId xmlns:p14="http://schemas.microsoft.com/office/powerpoint/2010/main" val="113288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As seen in the map, the 143 priority critical</a:t>
            </a:r>
            <a:r>
              <a:rPr lang="en-PH" baseline="0" dirty="0"/>
              <a:t> watersheds are distributed all throughout the country.</a:t>
            </a:r>
            <a:endParaRPr lang="en-PH" dirty="0"/>
          </a:p>
        </p:txBody>
      </p:sp>
      <p:sp>
        <p:nvSpPr>
          <p:cNvPr id="4" name="Slide Number Placeholder 3"/>
          <p:cNvSpPr>
            <a:spLocks noGrp="1"/>
          </p:cNvSpPr>
          <p:nvPr>
            <p:ph type="sldNum" sz="quarter" idx="10"/>
          </p:nvPr>
        </p:nvSpPr>
        <p:spPr/>
        <p:txBody>
          <a:bodyPr/>
          <a:lstStyle/>
          <a:p>
            <a:fld id="{F2431115-879B-4E0D-BE5B-057EACBD65A9}" type="slidenum">
              <a:rPr lang="en-US" smtClean="0"/>
              <a:pPr/>
              <a:t>16</a:t>
            </a:fld>
            <a:endParaRPr lang="en-US"/>
          </a:p>
        </p:txBody>
      </p:sp>
    </p:spTree>
    <p:extLst>
      <p:ext uri="{BB962C8B-B14F-4D97-AF65-F5344CB8AC3E}">
        <p14:creationId xmlns:p14="http://schemas.microsoft.com/office/powerpoint/2010/main" val="63735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10"/>
          </p:nvPr>
        </p:nvSpPr>
        <p:spPr/>
        <p:txBody>
          <a:bodyPr/>
          <a:lstStyle/>
          <a:p>
            <a:fld id="{F2431115-879B-4E0D-BE5B-057EACBD65A9}" type="slidenum">
              <a:rPr lang="en-US" smtClean="0"/>
              <a:pPr/>
              <a:t>21</a:t>
            </a:fld>
            <a:endParaRPr lang="en-US"/>
          </a:p>
        </p:txBody>
      </p:sp>
    </p:spTree>
    <p:extLst>
      <p:ext uri="{BB962C8B-B14F-4D97-AF65-F5344CB8AC3E}">
        <p14:creationId xmlns:p14="http://schemas.microsoft.com/office/powerpoint/2010/main" val="106833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5550BF-588D-4621-B6B4-7126F3518A78}" type="slidenum">
              <a:rPr lang="en-US"/>
              <a:pPr/>
              <a:t>2</a:t>
            </a:fld>
            <a:endParaRPr lang="en-US"/>
          </a:p>
        </p:txBody>
      </p:sp>
      <p:sp>
        <p:nvSpPr>
          <p:cNvPr id="118786" name="Rectangle 2"/>
          <p:cNvSpPr>
            <a:spLocks noGrp="1" noRot="1" noChangeAspect="1" noChangeArrowheads="1" noTextEdit="1"/>
          </p:cNvSpPr>
          <p:nvPr>
            <p:ph type="sldImg"/>
          </p:nvPr>
        </p:nvSpPr>
        <p:spPr>
          <a:xfrm>
            <a:off x="895350" y="685800"/>
            <a:ext cx="5070475" cy="3427413"/>
          </a:xfrm>
          <a:ln/>
        </p:spPr>
      </p:sp>
      <p:sp>
        <p:nvSpPr>
          <p:cNvPr id="118787" name="Rectangle 3"/>
          <p:cNvSpPr>
            <a:spLocks noGrp="1" noChangeArrowheads="1"/>
          </p:cNvSpPr>
          <p:nvPr>
            <p:ph type="body" idx="1"/>
          </p:nvPr>
        </p:nvSpPr>
        <p:spPr/>
        <p:txBody>
          <a:bodyPr/>
          <a:lstStyle/>
          <a:p>
            <a:pPr>
              <a:spcBef>
                <a:spcPct val="0"/>
              </a:spcBef>
            </a:pPr>
            <a:r>
              <a:rPr lang="en-GB" sz="1200" dirty="0"/>
              <a:t>Under Presidential Decree No. 705, otherwise known as the Revised Forestry</a:t>
            </a:r>
            <a:r>
              <a:rPr lang="en-GB" sz="1200" baseline="0" dirty="0"/>
              <a:t> Code of the Philippines, watershed is defined </a:t>
            </a:r>
            <a:r>
              <a:rPr lang="en-GB" sz="1200" baseline="0"/>
              <a:t>as….</a:t>
            </a:r>
            <a:endParaRPr lang="en-GB" sz="1200" baseline="0" dirty="0"/>
          </a:p>
        </p:txBody>
      </p:sp>
    </p:spTree>
    <p:extLst>
      <p:ext uri="{BB962C8B-B14F-4D97-AF65-F5344CB8AC3E}">
        <p14:creationId xmlns:p14="http://schemas.microsoft.com/office/powerpoint/2010/main" val="326118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A</a:t>
            </a:r>
            <a:r>
              <a:rPr lang="en-PH" baseline="0" dirty="0"/>
              <a:t> watershed is composed of ….</a:t>
            </a:r>
            <a:endParaRPr lang="en-PH" dirty="0"/>
          </a:p>
        </p:txBody>
      </p:sp>
      <p:sp>
        <p:nvSpPr>
          <p:cNvPr id="4" name="Slide Number Placeholder 3"/>
          <p:cNvSpPr>
            <a:spLocks noGrp="1"/>
          </p:cNvSpPr>
          <p:nvPr>
            <p:ph type="sldNum" sz="quarter" idx="10"/>
          </p:nvPr>
        </p:nvSpPr>
        <p:spPr/>
        <p:txBody>
          <a:bodyPr/>
          <a:lstStyle/>
          <a:p>
            <a:fld id="{F2431115-879B-4E0D-BE5B-057EACBD65A9}" type="slidenum">
              <a:rPr lang="en-US" smtClean="0"/>
              <a:pPr/>
              <a:t>3</a:t>
            </a:fld>
            <a:endParaRPr lang="en-US"/>
          </a:p>
        </p:txBody>
      </p:sp>
    </p:spTree>
    <p:extLst>
      <p:ext uri="{BB962C8B-B14F-4D97-AF65-F5344CB8AC3E}">
        <p14:creationId xmlns:p14="http://schemas.microsoft.com/office/powerpoint/2010/main" val="36979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Under</a:t>
            </a:r>
            <a:r>
              <a:rPr lang="en-PH" baseline="0" dirty="0"/>
              <a:t> PD 705, a watershed can be classified as critical watershed. A critical watershed is defined as …..</a:t>
            </a:r>
            <a:endParaRPr lang="en-PH" dirty="0"/>
          </a:p>
        </p:txBody>
      </p:sp>
      <p:sp>
        <p:nvSpPr>
          <p:cNvPr id="4" name="Slide Number Placeholder 3"/>
          <p:cNvSpPr>
            <a:spLocks noGrp="1"/>
          </p:cNvSpPr>
          <p:nvPr>
            <p:ph type="sldNum" sz="quarter" idx="10"/>
          </p:nvPr>
        </p:nvSpPr>
        <p:spPr/>
        <p:txBody>
          <a:bodyPr/>
          <a:lstStyle/>
          <a:p>
            <a:fld id="{F2431115-879B-4E0D-BE5B-057EACBD65A9}" type="slidenum">
              <a:rPr lang="en-US" smtClean="0"/>
              <a:pPr/>
              <a:t>4</a:t>
            </a:fld>
            <a:endParaRPr lang="en-US"/>
          </a:p>
        </p:txBody>
      </p:sp>
    </p:spTree>
    <p:extLst>
      <p:ext uri="{BB962C8B-B14F-4D97-AF65-F5344CB8AC3E}">
        <p14:creationId xmlns:p14="http://schemas.microsoft.com/office/powerpoint/2010/main" val="154372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i="0" kern="1200" dirty="0">
                <a:solidFill>
                  <a:schemeClr val="tx1"/>
                </a:solidFill>
                <a:effectLst/>
                <a:latin typeface="+mn-lt"/>
                <a:ea typeface="+mn-ea"/>
                <a:cs typeface="+mn-cs"/>
              </a:rPr>
              <a:t>a trench which was originally worn in the earth by running water and through which water often runs after rains</a:t>
            </a:r>
            <a:endParaRPr lang="en-PH" dirty="0"/>
          </a:p>
        </p:txBody>
      </p:sp>
      <p:sp>
        <p:nvSpPr>
          <p:cNvPr id="4" name="Slide Number Placeholder 3"/>
          <p:cNvSpPr>
            <a:spLocks noGrp="1"/>
          </p:cNvSpPr>
          <p:nvPr>
            <p:ph type="sldNum" sz="quarter" idx="10"/>
          </p:nvPr>
        </p:nvSpPr>
        <p:spPr/>
        <p:txBody>
          <a:bodyPr/>
          <a:lstStyle/>
          <a:p>
            <a:fld id="{F2431115-879B-4E0D-BE5B-057EACBD65A9}" type="slidenum">
              <a:rPr lang="en-US" smtClean="0"/>
              <a:pPr/>
              <a:t>6</a:t>
            </a:fld>
            <a:endParaRPr lang="en-US"/>
          </a:p>
        </p:txBody>
      </p:sp>
    </p:spTree>
    <p:extLst>
      <p:ext uri="{BB962C8B-B14F-4D97-AF65-F5344CB8AC3E}">
        <p14:creationId xmlns:p14="http://schemas.microsoft.com/office/powerpoint/2010/main" val="2310238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In the country, watersheds</a:t>
            </a:r>
            <a:r>
              <a:rPr lang="en-PH" baseline="0" dirty="0"/>
              <a:t> are composed of ….</a:t>
            </a:r>
            <a:r>
              <a:rPr lang="en-PH" dirty="0"/>
              <a:t> </a:t>
            </a:r>
          </a:p>
        </p:txBody>
      </p:sp>
      <p:sp>
        <p:nvSpPr>
          <p:cNvPr id="4" name="Slide Number Placeholder 3"/>
          <p:cNvSpPr>
            <a:spLocks noGrp="1"/>
          </p:cNvSpPr>
          <p:nvPr>
            <p:ph type="sldNum" sz="quarter" idx="10"/>
          </p:nvPr>
        </p:nvSpPr>
        <p:spPr/>
        <p:txBody>
          <a:bodyPr/>
          <a:lstStyle/>
          <a:p>
            <a:fld id="{F2431115-879B-4E0D-BE5B-057EACBD65A9}" type="slidenum">
              <a:rPr lang="en-US" smtClean="0"/>
              <a:pPr/>
              <a:t>7</a:t>
            </a:fld>
            <a:endParaRPr lang="en-US"/>
          </a:p>
        </p:txBody>
      </p:sp>
    </p:spTree>
    <p:extLst>
      <p:ext uri="{BB962C8B-B14F-4D97-AF65-F5344CB8AC3E}">
        <p14:creationId xmlns:p14="http://schemas.microsoft.com/office/powerpoint/2010/main" val="443683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Way back in 2009,  the DENR has already adopted the ridge to reef (Watershed Ecosystem Management Framework) approach in the preparation of watershed management</a:t>
            </a:r>
            <a:r>
              <a:rPr lang="en-PH" baseline="0" dirty="0"/>
              <a:t> plans. However, it was only in 2008, that the  guidelines operationalizing the  Watershed Ecosystem Framework was approved  and it  includes  3 components, namely,  watershed characterization, vulnerability assessment and integrated watershed management planning. </a:t>
            </a:r>
            <a:endParaRPr lang="en-PH" dirty="0"/>
          </a:p>
        </p:txBody>
      </p:sp>
      <p:sp>
        <p:nvSpPr>
          <p:cNvPr id="4" name="Slide Number Placeholder 3"/>
          <p:cNvSpPr>
            <a:spLocks noGrp="1"/>
          </p:cNvSpPr>
          <p:nvPr>
            <p:ph type="sldNum" sz="quarter" idx="10"/>
          </p:nvPr>
        </p:nvSpPr>
        <p:spPr/>
        <p:txBody>
          <a:bodyPr/>
          <a:lstStyle/>
          <a:p>
            <a:fld id="{F2431115-879B-4E0D-BE5B-057EACBD65A9}" type="slidenum">
              <a:rPr lang="en-US" smtClean="0"/>
              <a:pPr/>
              <a:t>8</a:t>
            </a:fld>
            <a:endParaRPr lang="en-US"/>
          </a:p>
        </p:txBody>
      </p:sp>
    </p:spTree>
    <p:extLst>
      <p:ext uri="{BB962C8B-B14F-4D97-AF65-F5344CB8AC3E}">
        <p14:creationId xmlns:p14="http://schemas.microsoft.com/office/powerpoint/2010/main" val="1235121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892175" y="685800"/>
            <a:ext cx="5073650" cy="3429000"/>
          </a:xfrm>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PH" altLang="en-US" dirty="0"/>
              <a:t>Under  DAO 99-01, the</a:t>
            </a:r>
            <a:r>
              <a:rPr lang="en-PH" altLang="en-US" baseline="0" dirty="0"/>
              <a:t> Watershed Ecosystem Management (WEM) Framework is composed of four (4) ecosystems, namely, Forest Ecosystem , Upland Ecosystem, Urban Ecosystem  and Coastal Ecosystem . The management  approach of these ecosystems  is governed by </a:t>
            </a:r>
            <a:r>
              <a:rPr lang="en-PH" altLang="en-US" dirty="0"/>
              <a:t>DAO</a:t>
            </a:r>
            <a:r>
              <a:rPr lang="en-PH" altLang="en-US" baseline="0" dirty="0"/>
              <a:t> 99-1,  which adopts the holistic, multiple use and sustainable management of all the resources  (soil, water, timber, and non-timber) found therein,  including the management of people affected or living, within the different ecosystems  of the  watershed.  DMC 2008-5 ensures that management of these ecosystems in the integrated watershed management plans are consistent with the Watershed and Ecosystem (WEM) Framework.</a:t>
            </a:r>
            <a:endParaRPr lang="en-PH" altLang="en-US" dirty="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2871" indent="-285719" algn="l" eaLnBrk="0" hangingPunct="0">
              <a:spcBef>
                <a:spcPct val="30000"/>
              </a:spcBef>
              <a:defRPr sz="1200">
                <a:solidFill>
                  <a:schemeClr val="tx1"/>
                </a:solidFill>
                <a:latin typeface="Arial" charset="0"/>
              </a:defRPr>
            </a:lvl2pPr>
            <a:lvl3pPr marL="1142879" indent="-228576" algn="l" eaLnBrk="0" hangingPunct="0">
              <a:spcBef>
                <a:spcPct val="30000"/>
              </a:spcBef>
              <a:defRPr sz="1200">
                <a:solidFill>
                  <a:schemeClr val="tx1"/>
                </a:solidFill>
                <a:latin typeface="Arial" charset="0"/>
              </a:defRPr>
            </a:lvl3pPr>
            <a:lvl4pPr marL="1600031" indent="-228576" algn="l" eaLnBrk="0" hangingPunct="0">
              <a:spcBef>
                <a:spcPct val="30000"/>
              </a:spcBef>
              <a:defRPr sz="1200">
                <a:solidFill>
                  <a:schemeClr val="tx1"/>
                </a:solidFill>
                <a:latin typeface="Arial" charset="0"/>
              </a:defRPr>
            </a:lvl4pPr>
            <a:lvl5pPr marL="2057183" indent="-228576" algn="l" eaLnBrk="0" hangingPunct="0">
              <a:spcBef>
                <a:spcPct val="30000"/>
              </a:spcBef>
              <a:defRPr sz="1200">
                <a:solidFill>
                  <a:schemeClr val="tx1"/>
                </a:solidFill>
                <a:latin typeface="Arial" charset="0"/>
              </a:defRPr>
            </a:lvl5pPr>
            <a:lvl6pPr marL="2514334" indent="-228576" eaLnBrk="0" fontAlgn="base" hangingPunct="0">
              <a:spcBef>
                <a:spcPct val="30000"/>
              </a:spcBef>
              <a:spcAft>
                <a:spcPct val="0"/>
              </a:spcAft>
              <a:defRPr sz="1200">
                <a:solidFill>
                  <a:schemeClr val="tx1"/>
                </a:solidFill>
                <a:latin typeface="Arial" charset="0"/>
              </a:defRPr>
            </a:lvl6pPr>
            <a:lvl7pPr marL="2971486" indent="-228576" eaLnBrk="0" fontAlgn="base" hangingPunct="0">
              <a:spcBef>
                <a:spcPct val="30000"/>
              </a:spcBef>
              <a:spcAft>
                <a:spcPct val="0"/>
              </a:spcAft>
              <a:defRPr sz="1200">
                <a:solidFill>
                  <a:schemeClr val="tx1"/>
                </a:solidFill>
                <a:latin typeface="Arial" charset="0"/>
              </a:defRPr>
            </a:lvl7pPr>
            <a:lvl8pPr marL="3428638" indent="-228576" eaLnBrk="0" fontAlgn="base" hangingPunct="0">
              <a:spcBef>
                <a:spcPct val="30000"/>
              </a:spcBef>
              <a:spcAft>
                <a:spcPct val="0"/>
              </a:spcAft>
              <a:defRPr sz="1200">
                <a:solidFill>
                  <a:schemeClr val="tx1"/>
                </a:solidFill>
                <a:latin typeface="Arial" charset="0"/>
              </a:defRPr>
            </a:lvl8pPr>
            <a:lvl9pPr marL="3885789" indent="-228576"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5989B31-CB07-4D5C-8E4C-72D2BE353CE6}" type="slidenum">
              <a:rPr lang="en-US" altLang="en-US" smtClean="0">
                <a:solidFill>
                  <a:srgbClr val="000000"/>
                </a:solidFill>
              </a:rPr>
              <a:pPr algn="r" eaLnBrk="1" hangingPunct="1">
                <a:spcBef>
                  <a:spcPct val="0"/>
                </a:spcBef>
              </a:pPr>
              <a:t>9</a:t>
            </a:fld>
            <a:endParaRPr lang="en-US" altLang="en-US">
              <a:solidFill>
                <a:srgbClr val="000000"/>
              </a:solidFill>
            </a:endParaRPr>
          </a:p>
        </p:txBody>
      </p:sp>
    </p:spTree>
    <p:extLst>
      <p:ext uri="{BB962C8B-B14F-4D97-AF65-F5344CB8AC3E}">
        <p14:creationId xmlns:p14="http://schemas.microsoft.com/office/powerpoint/2010/main" val="360972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preparation of integrated watershed management</a:t>
            </a:r>
            <a:r>
              <a:rPr lang="en-PH" baseline="0" dirty="0"/>
              <a:t> plans considers the compatibility  and sustainability of the various and often conflicting  multiple  uses of the watersheds and maintenance of the ecological integrity of the watershed. Thus,  in the preparation of integrated watershed management plans, the following basic functions  of the watershed  should be prioritized , namely, watershed as: </a:t>
            </a:r>
            <a:endParaRPr lang="en-PH" dirty="0"/>
          </a:p>
        </p:txBody>
      </p:sp>
      <p:sp>
        <p:nvSpPr>
          <p:cNvPr id="4" name="Slide Number Placeholder 3"/>
          <p:cNvSpPr>
            <a:spLocks noGrp="1"/>
          </p:cNvSpPr>
          <p:nvPr>
            <p:ph type="sldNum" sz="quarter" idx="10"/>
          </p:nvPr>
        </p:nvSpPr>
        <p:spPr/>
        <p:txBody>
          <a:bodyPr/>
          <a:lstStyle/>
          <a:p>
            <a:fld id="{F2431115-879B-4E0D-BE5B-057EACBD65A9}" type="slidenum">
              <a:rPr lang="en-US" smtClean="0"/>
              <a:pPr/>
              <a:t>10</a:t>
            </a:fld>
            <a:endParaRPr lang="en-US"/>
          </a:p>
        </p:txBody>
      </p:sp>
    </p:spTree>
    <p:extLst>
      <p:ext uri="{BB962C8B-B14F-4D97-AF65-F5344CB8AC3E}">
        <p14:creationId xmlns:p14="http://schemas.microsoft.com/office/powerpoint/2010/main" val="319768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1286" y="2130482"/>
            <a:ext cx="8627904" cy="1470025"/>
          </a:xfrm>
        </p:spPr>
        <p:txBody>
          <a:bodyPr/>
          <a:lstStyle/>
          <a:p>
            <a:r>
              <a:rPr lang="en-US"/>
              <a:t>Click to edit Master title style</a:t>
            </a:r>
          </a:p>
        </p:txBody>
      </p:sp>
      <p:sp>
        <p:nvSpPr>
          <p:cNvPr id="3" name="Subtitle 2"/>
          <p:cNvSpPr>
            <a:spLocks noGrp="1"/>
          </p:cNvSpPr>
          <p:nvPr>
            <p:ph type="subTitle" idx="1"/>
          </p:nvPr>
        </p:nvSpPr>
        <p:spPr>
          <a:xfrm>
            <a:off x="1522592" y="3886200"/>
            <a:ext cx="710533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CFCF84B-D070-40E7-8FFE-BE3745973CA7}" type="datetime1">
              <a:rPr lang="en-US">
                <a:solidFill>
                  <a:prstClr val="black">
                    <a:tint val="75000"/>
                  </a:prstClr>
                </a:solidFill>
              </a:rPr>
              <a:pPr>
                <a:defRPr/>
              </a:pPr>
              <a:t>2/26/2020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4E711D-F0FA-4B7C-BF1C-52DE7C4DED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203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0BE2244-8C5D-40F9-B6E6-E644CECCEC17}" type="datetime1">
              <a:rPr lang="en-US">
                <a:solidFill>
                  <a:prstClr val="black">
                    <a:tint val="75000"/>
                  </a:prstClr>
                </a:solidFill>
              </a:rPr>
              <a:pPr>
                <a:defRPr/>
              </a:pPr>
              <a:t>2/26/2020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5DF9DB-B406-45DD-B78F-3777223F89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0891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59095" y="274653"/>
            <a:ext cx="228385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7524" y="274653"/>
            <a:ext cx="6682396"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F5083E-CB1A-4FBC-8927-072EE4D62E15}" type="datetime1">
              <a:rPr lang="en-US">
                <a:solidFill>
                  <a:prstClr val="black">
                    <a:tint val="75000"/>
                  </a:prstClr>
                </a:solidFill>
              </a:rPr>
              <a:pPr>
                <a:defRPr/>
              </a:pPr>
              <a:t>2/26/2020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F00826-3E5A-4F11-9DA3-D405687AD4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04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7524" y="277813"/>
            <a:ext cx="9135428"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4656B592-52AF-4256-8FB7-28CE4A7EF8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0172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524" y="277829"/>
            <a:ext cx="9135428" cy="1139825"/>
          </a:xfrm>
        </p:spPr>
        <p:txBody>
          <a:bodyPr/>
          <a:lstStyle/>
          <a:p>
            <a:r>
              <a:rPr lang="en-US"/>
              <a:t>Click to edit Master title style</a:t>
            </a:r>
          </a:p>
        </p:txBody>
      </p:sp>
      <p:sp>
        <p:nvSpPr>
          <p:cNvPr id="3" name="Text Placeholder 2"/>
          <p:cNvSpPr>
            <a:spLocks noGrp="1"/>
          </p:cNvSpPr>
          <p:nvPr>
            <p:ph type="body" sz="half" idx="1"/>
          </p:nvPr>
        </p:nvSpPr>
        <p:spPr>
          <a:xfrm>
            <a:off x="507526" y="1600206"/>
            <a:ext cx="4483126"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9825" y="1600206"/>
            <a:ext cx="4483126"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1D15C57B-E99A-4E6E-9CE9-3ED5C4E4BAD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473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7524" y="277829"/>
            <a:ext cx="9135428" cy="1139825"/>
          </a:xfrm>
        </p:spPr>
        <p:txBody>
          <a:bodyPr/>
          <a:lstStyle/>
          <a:p>
            <a:r>
              <a:rPr lang="en-US"/>
              <a:t>Click to edit Master title style</a:t>
            </a:r>
          </a:p>
        </p:txBody>
      </p:sp>
      <p:sp>
        <p:nvSpPr>
          <p:cNvPr id="3" name="Table Placeholder 2"/>
          <p:cNvSpPr>
            <a:spLocks noGrp="1"/>
          </p:cNvSpPr>
          <p:nvPr>
            <p:ph type="tbl" idx="1"/>
          </p:nvPr>
        </p:nvSpPr>
        <p:spPr>
          <a:xfrm>
            <a:off x="507524" y="1600206"/>
            <a:ext cx="9135428" cy="4530725"/>
          </a:xfrm>
        </p:spPr>
        <p:txBody>
          <a:bodyPr/>
          <a:lstStyle/>
          <a:p>
            <a:pPr lvl="0"/>
            <a:endParaRPr lang="en-US" noProof="0"/>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3898B365-EEA3-4078-AEB3-C1117D65D9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4997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07524" y="277829"/>
            <a:ext cx="9135428" cy="1139825"/>
          </a:xfrm>
        </p:spPr>
        <p:txBody>
          <a:bodyPr/>
          <a:lstStyle/>
          <a:p>
            <a:r>
              <a:rPr lang="en-US"/>
              <a:t>Click to edit Master title style</a:t>
            </a:r>
          </a:p>
        </p:txBody>
      </p:sp>
      <p:sp>
        <p:nvSpPr>
          <p:cNvPr id="3" name="Content Placeholder 2"/>
          <p:cNvSpPr>
            <a:spLocks noGrp="1"/>
          </p:cNvSpPr>
          <p:nvPr>
            <p:ph sz="quarter" idx="1"/>
          </p:nvPr>
        </p:nvSpPr>
        <p:spPr>
          <a:xfrm>
            <a:off x="507526" y="1600212"/>
            <a:ext cx="4483126"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59825" y="1600212"/>
            <a:ext cx="4483126"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7526" y="3941763"/>
            <a:ext cx="4483126"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59825" y="3941763"/>
            <a:ext cx="4483126"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9C5E7C4E-5BB9-4B41-BC57-C282B530DA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6086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1286" y="1905001"/>
            <a:ext cx="8374142"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761286" y="4572000"/>
            <a:ext cx="7173002"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p>
            <a:fld id="{4D3F7E66-DC54-4332-AD06-7AE72C992295}" type="slidenum">
              <a:rPr lang="en-US" altLang="en-US" smtClean="0">
                <a:solidFill>
                  <a:srgbClr val="FFFFFF"/>
                </a:solidFill>
              </a:rPr>
              <a:pPr/>
              <a:t>‹#›</a:t>
            </a:fld>
            <a:endParaRPr lang="en-US" alt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p>
            <a:fld id="{E706D90C-CA04-4199-B7AF-25D8E8376683}" type="slidenum">
              <a:rPr lang="en-US" altLang="en-US" smtClean="0">
                <a:solidFill>
                  <a:srgbClr val="FFFFFF"/>
                </a:solidFill>
              </a:rPr>
              <a:pPr/>
              <a:t>‹#›</a:t>
            </a:fld>
            <a:endParaRPr lang="en-US" alt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1818" y="5486400"/>
            <a:ext cx="8502784"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801818" y="3852863"/>
            <a:ext cx="6811039"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p>
            <a:fld id="{BE583C6F-AFBB-43A6-8854-9B8D1FAAB160}" type="slidenum">
              <a:rPr lang="en-US" altLang="en-US" smtClean="0">
                <a:solidFill>
                  <a:srgbClr val="FFFFFF"/>
                </a:solidFill>
              </a:rPr>
              <a:pPr/>
              <a:t>‹#›</a:t>
            </a:fld>
            <a:endParaRPr lang="en-US" alt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524" y="1536192"/>
            <a:ext cx="406019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06063" y="1536192"/>
            <a:ext cx="406019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p>
            <a:fld id="{58D544C0-ED78-4764-A33F-BD1FB45947C1}" type="slidenum">
              <a:rPr lang="en-US" altLang="en-US" smtClean="0">
                <a:solidFill>
                  <a:srgbClr val="FFFFFF"/>
                </a:solidFill>
              </a:rPr>
              <a:pPr/>
              <a:t>‹#›</a:t>
            </a:fld>
            <a:endParaRPr lang="en-US" alt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605EC-9521-49CA-B61D-797DC76EFCC3}" type="datetime1">
              <a:rPr lang="en-US">
                <a:solidFill>
                  <a:prstClr val="black">
                    <a:tint val="75000"/>
                  </a:prstClr>
                </a:solidFill>
              </a:rPr>
              <a:pPr>
                <a:defRPr/>
              </a:pPr>
              <a:t>2/26/2020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997066-E5AE-4B74-8D45-CBF44BBE06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3334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7524" y="1535113"/>
            <a:ext cx="406019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524" y="2174875"/>
            <a:ext cx="40601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06063" y="1535113"/>
            <a:ext cx="406019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06063" y="2174875"/>
            <a:ext cx="40601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p>
            <a:fld id="{22A901C9-6C05-47A7-93E7-93CED18165BD}" type="slidenum">
              <a:rPr lang="en-US" altLang="en-US" smtClean="0">
                <a:solidFill>
                  <a:srgbClr val="FFFFFF"/>
                </a:solidFill>
              </a:rPr>
              <a:pPr/>
              <a:t>‹#›</a:t>
            </a:fld>
            <a:endParaRPr lang="en-US" alt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p>
            <a:fld id="{CD08F23C-588F-40F0-AE3B-82F2350DA683}" type="slidenum">
              <a:rPr lang="en-US" altLang="en-US" smtClean="0">
                <a:solidFill>
                  <a:srgbClr val="FFFFFF"/>
                </a:solidFill>
              </a:rPr>
              <a:pPr/>
              <a:t>‹#›</a:t>
            </a:fld>
            <a:endParaRPr lang="en-US" alt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p>
            <a:fld id="{878E1A9D-D8B7-4FB3-AF81-D627A79ECC93}" type="slidenum">
              <a:rPr lang="en-US" altLang="en-US" smtClean="0">
                <a:solidFill>
                  <a:srgbClr val="FFFFFF"/>
                </a:solidFill>
              </a:rPr>
              <a:pPr/>
              <a:t>‹#›</a:t>
            </a:fld>
            <a:endParaRPr lang="en-US" alt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350" y="5495544"/>
            <a:ext cx="8627904"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38349" y="6096000"/>
            <a:ext cx="8627905"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p>
            <a:fld id="{F7D45F1C-4889-4097-8D62-5DCBA93615FA}" type="slidenum">
              <a:rPr lang="en-US" altLang="en-US" smtClean="0">
                <a:solidFill>
                  <a:srgbClr val="FFFFFF"/>
                </a:solidFill>
              </a:rPr>
              <a:pPr/>
              <a:t>‹#›</a:t>
            </a:fld>
            <a:endParaRPr lang="en-US" altLang="en-US">
              <a:solidFill>
                <a:srgbClr val="FFFFFF"/>
              </a:solidFill>
            </a:endParaRPr>
          </a:p>
        </p:txBody>
      </p:sp>
      <p:sp>
        <p:nvSpPr>
          <p:cNvPr id="9" name="Content Placeholder 8"/>
          <p:cNvSpPr>
            <a:spLocks noGrp="1"/>
          </p:cNvSpPr>
          <p:nvPr>
            <p:ph sz="quarter" idx="13"/>
          </p:nvPr>
        </p:nvSpPr>
        <p:spPr>
          <a:xfrm>
            <a:off x="338349" y="381000"/>
            <a:ext cx="8627904"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4966" y="5495278"/>
            <a:ext cx="8627904"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9389189"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34966" y="6096000"/>
            <a:ext cx="8627904"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ltLang="en-US">
              <a:solidFill>
                <a:srgbClr val="FFFFFF"/>
              </a:solidFill>
            </a:endParaRPr>
          </a:p>
        </p:txBody>
      </p:sp>
      <p:sp>
        <p:nvSpPr>
          <p:cNvPr id="9" name="Slide Number Placeholder 8"/>
          <p:cNvSpPr>
            <a:spLocks noGrp="1"/>
          </p:cNvSpPr>
          <p:nvPr>
            <p:ph type="sldNum" sz="quarter" idx="11"/>
          </p:nvPr>
        </p:nvSpPr>
        <p:spPr/>
        <p:txBody>
          <a:bodyPr/>
          <a:lstStyle/>
          <a:p>
            <a:fld id="{106CB5A6-9B52-46CA-B8C2-AA7EDF8E9AD5}" type="slidenum">
              <a:rPr lang="en-US" altLang="en-US" smtClean="0">
                <a:solidFill>
                  <a:srgbClr val="FFFFFF"/>
                </a:solidFill>
              </a:rPr>
              <a:pPr/>
              <a:t>‹#›</a:t>
            </a:fld>
            <a:endParaRPr lang="en-US" altLang="en-US">
              <a:solidFill>
                <a:srgbClr val="FFFFFF"/>
              </a:solidFill>
            </a:endParaRPr>
          </a:p>
        </p:txBody>
      </p:sp>
      <p:sp>
        <p:nvSpPr>
          <p:cNvPr id="10" name="Footer Placeholder 9"/>
          <p:cNvSpPr>
            <a:spLocks noGrp="1"/>
          </p:cNvSpPr>
          <p:nvPr>
            <p:ph type="ftr" sz="quarter" idx="12"/>
          </p:nvPr>
        </p:nvSpPr>
        <p:spPr/>
        <p:txBody>
          <a:bodyPr/>
          <a:lstStyle/>
          <a:p>
            <a:endParaRPr lang="en-US" alt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p>
            <a:fld id="{EB7D2BD7-5A20-476B-AE09-D92E254668AE}" type="slidenum">
              <a:rPr lang="en-US" altLang="en-US" smtClean="0">
                <a:solidFill>
                  <a:srgbClr val="FFFFFF"/>
                </a:solidFill>
              </a:rPr>
              <a:pPr/>
              <a:t>‹#›</a:t>
            </a:fld>
            <a:endParaRPr lang="en-US" alt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59094" y="274639"/>
            <a:ext cx="1945508"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507524" y="274639"/>
            <a:ext cx="6682396"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p>
            <a:fld id="{1329E698-F63D-4E3E-B0E5-B5CDEB50C40F}" type="slidenum">
              <a:rPr lang="en-US" altLang="en-US" smtClean="0">
                <a:solidFill>
                  <a:srgbClr val="FFFFFF"/>
                </a:solidFill>
              </a:rPr>
              <a:pPr/>
              <a:t>‹#›</a:t>
            </a:fld>
            <a:endParaRPr lang="en-US" alt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7524" y="277813"/>
            <a:ext cx="9135428"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3" name="Date Placeholder 2"/>
          <p:cNvSpPr>
            <a:spLocks noGrp="1"/>
          </p:cNvSpPr>
          <p:nvPr>
            <p:ph type="dt" sz="half" idx="10"/>
          </p:nvPr>
        </p:nvSpPr>
        <p:spPr>
          <a:xfrm>
            <a:off x="507524" y="6245225"/>
            <a:ext cx="2368444"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468079" y="6245225"/>
            <a:ext cx="3214317"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7274507" y="6245225"/>
            <a:ext cx="2368444" cy="476250"/>
          </a:xfrm>
        </p:spPr>
        <p:txBody>
          <a:bodyPr/>
          <a:lstStyle>
            <a:lvl1pPr>
              <a:defRPr/>
            </a:lvl1pPr>
          </a:lstStyle>
          <a:p>
            <a:fld id="{FFC90946-2645-4AAF-A997-0C166B43A8C6}" type="slidenum">
              <a:rPr lang="en-US" altLang="en-US"/>
              <a:pPr/>
              <a:t>‹#›</a:t>
            </a:fld>
            <a:endParaRPr lang="en-US" altLang="en-US"/>
          </a:p>
        </p:txBody>
      </p:sp>
    </p:spTree>
    <p:extLst>
      <p:ext uri="{BB962C8B-B14F-4D97-AF65-F5344CB8AC3E}">
        <p14:creationId xmlns:p14="http://schemas.microsoft.com/office/powerpoint/2010/main" val="2274469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298237"/>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1817" y="4406957"/>
            <a:ext cx="8627904"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1817" y="2906713"/>
            <a:ext cx="862790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099F2A0-CFC5-4419-BD82-C36ED5C4045D}" type="datetime1">
              <a:rPr lang="en-US">
                <a:solidFill>
                  <a:prstClr val="black">
                    <a:tint val="75000"/>
                  </a:prstClr>
                </a:solidFill>
              </a:rPr>
              <a:pPr>
                <a:defRPr/>
              </a:pPr>
              <a:t>2/26/2020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256BB4-B5BC-4382-8E7A-9B2195CFB94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1443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526" y="1600206"/>
            <a:ext cx="448312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9825" y="1600206"/>
            <a:ext cx="448312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A45F363-7263-4457-962F-1C3EE03D1E96}" type="datetime1">
              <a:rPr lang="en-US">
                <a:solidFill>
                  <a:prstClr val="black">
                    <a:tint val="75000"/>
                  </a:prstClr>
                </a:solidFill>
              </a:rPr>
              <a:pPr>
                <a:defRPr/>
              </a:pPr>
              <a:t>2/26/2020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801672B-858E-4246-935F-22D83E0DF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048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7530" y="1535113"/>
            <a:ext cx="44848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530" y="2174875"/>
            <a:ext cx="44848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56329" y="1535113"/>
            <a:ext cx="448665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6329" y="2174875"/>
            <a:ext cx="448665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01ADF86-D5C7-46F9-AF02-8546EB9BD8A6}" type="datetime1">
              <a:rPr lang="en-US">
                <a:solidFill>
                  <a:prstClr val="black">
                    <a:tint val="75000"/>
                  </a:prstClr>
                </a:solidFill>
              </a:rPr>
              <a:pPr>
                <a:defRPr/>
              </a:pPr>
              <a:t>2/26/2020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7F65E24-FD8D-48A1-AFF3-5A0C742A6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7827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23C744C-F23B-42A7-B859-619CF8335251}" type="datetime1">
              <a:rPr lang="en-US">
                <a:solidFill>
                  <a:prstClr val="black">
                    <a:tint val="75000"/>
                  </a:prstClr>
                </a:solidFill>
              </a:rPr>
              <a:pPr>
                <a:defRPr/>
              </a:pPr>
              <a:t>2/26/2020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AD08540-D045-4751-877A-415372513D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2667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DC9A7F-8016-4854-BB0F-4C70A3684D57}" type="datetime1">
              <a:rPr lang="en-US">
                <a:solidFill>
                  <a:prstClr val="black">
                    <a:tint val="75000"/>
                  </a:prstClr>
                </a:solidFill>
              </a:rPr>
              <a:pPr>
                <a:defRPr/>
              </a:pPr>
              <a:t>2/26/2020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5E0AA85-3E2E-4B02-8A62-6897AA9DC7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325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7530" y="273050"/>
            <a:ext cx="333943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68554" y="273063"/>
            <a:ext cx="567439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7530" y="1435103"/>
            <a:ext cx="333943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32011-5EC7-4481-811A-9FF6AF7056EA}" type="datetime1">
              <a:rPr lang="en-US">
                <a:solidFill>
                  <a:prstClr val="black">
                    <a:tint val="75000"/>
                  </a:prstClr>
                </a:solidFill>
              </a:rPr>
              <a:pPr>
                <a:defRPr/>
              </a:pPr>
              <a:t>2/26/2020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5C47A38-EE67-46F3-92AC-1A3BC6C069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070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9566" y="4800600"/>
            <a:ext cx="609028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89566" y="612775"/>
            <a:ext cx="6090285"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89566" y="5367338"/>
            <a:ext cx="609028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31083F6-8613-4B65-8973-E717BF2C5D96}" type="datetime1">
              <a:rPr lang="en-US">
                <a:solidFill>
                  <a:prstClr val="black">
                    <a:tint val="75000"/>
                  </a:prstClr>
                </a:solidFill>
              </a:rPr>
              <a:pPr>
                <a:defRPr/>
              </a:pPr>
              <a:t>2/26/2020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C724DF-7A70-4E90-8AA9-E0ABD7051D4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776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2000" r="-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7524" y="274638"/>
            <a:ext cx="91354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507524" y="1600206"/>
            <a:ext cx="913542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7524" y="6356407"/>
            <a:ext cx="2368444"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cs typeface="+mn-cs"/>
              </a:defRPr>
            </a:lvl1pPr>
          </a:lstStyle>
          <a:p>
            <a:pPr>
              <a:defRPr/>
            </a:pPr>
            <a:fld id="{A321C693-BF93-45D2-A5EB-A5F362E54C7F}" type="datetime1">
              <a:rPr lang="en-US">
                <a:solidFill>
                  <a:prstClr val="black">
                    <a:tint val="75000"/>
                  </a:prstClr>
                </a:solidFill>
              </a:rPr>
              <a:pPr>
                <a:defRPr/>
              </a:pPr>
              <a:t>2/26/2020</a:t>
            </a:fld>
            <a:endParaRPr lang="en-US">
              <a:solidFill>
                <a:prstClr val="black">
                  <a:tint val="75000"/>
                </a:prstClr>
              </a:solidFill>
            </a:endParaRPr>
          </a:p>
        </p:txBody>
      </p:sp>
      <p:sp>
        <p:nvSpPr>
          <p:cNvPr id="5" name="Footer Placeholder 4"/>
          <p:cNvSpPr>
            <a:spLocks noGrp="1"/>
          </p:cNvSpPr>
          <p:nvPr>
            <p:ph type="ftr" sz="quarter" idx="3"/>
          </p:nvPr>
        </p:nvSpPr>
        <p:spPr>
          <a:xfrm>
            <a:off x="3468081" y="6356407"/>
            <a:ext cx="3214317"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74507" y="6356407"/>
            <a:ext cx="2368444"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016EDE43-F557-490D-93CA-6646DCED0A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68227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7524" y="274638"/>
            <a:ext cx="8458729"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07524" y="1600200"/>
            <a:ext cx="8458729"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9389189" y="0"/>
            <a:ext cx="76128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89189" y="5486400"/>
            <a:ext cx="761286"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9470877" y="5648960"/>
            <a:ext cx="609029"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a:defRPr/>
            </a:pPr>
            <a:fld id="{016EDE43-F557-490D-93CA-6646DCED0ABD}" type="slidenum">
              <a:rPr lang="en-US" smtClean="0">
                <a:solidFill>
                  <a:prstClr val="black">
                    <a:tint val="75000"/>
                  </a:prstClr>
                </a:solidFill>
              </a:rPr>
              <a:pPr>
                <a:defRPr/>
              </a:pPr>
              <a:t>‹#›</a:t>
            </a:fld>
            <a:endParaRPr lang="en-US">
              <a:solidFill>
                <a:prstClr val="black">
                  <a:tint val="75000"/>
                </a:prstClr>
              </a:solidFill>
            </a:endParaRPr>
          </a:p>
        </p:txBody>
      </p:sp>
      <p:sp>
        <p:nvSpPr>
          <p:cNvPr id="5" name="Footer Placeholder 4"/>
          <p:cNvSpPr>
            <a:spLocks noGrp="1"/>
          </p:cNvSpPr>
          <p:nvPr>
            <p:ph type="ftr" sz="quarter" idx="3"/>
          </p:nvPr>
        </p:nvSpPr>
        <p:spPr>
          <a:xfrm rot="16200000">
            <a:off x="8552280" y="4028631"/>
            <a:ext cx="2367281" cy="406019"/>
          </a:xfrm>
          <a:prstGeom prst="rect">
            <a:avLst/>
          </a:prstGeom>
        </p:spPr>
        <p:txBody>
          <a:bodyPr vert="horz" lIns="91440" tIns="45720" rIns="91440" bIns="45720" rtlCol="0" anchor="ctr"/>
          <a:lstStyle>
            <a:lvl1pPr algn="r">
              <a:defRPr sz="1200">
                <a:solidFill>
                  <a:schemeClr val="bg2"/>
                </a:solidFill>
              </a:defRPr>
            </a:lvl1pPr>
          </a:lstStyle>
          <a:p>
            <a:pPr>
              <a:defRPr/>
            </a:pPr>
            <a:endParaRPr lang="en-US">
              <a:solidFill>
                <a:prstClr val="black">
                  <a:tint val="75000"/>
                </a:prstClr>
              </a:solidFill>
            </a:endParaRPr>
          </a:p>
        </p:txBody>
      </p:sp>
      <p:sp>
        <p:nvSpPr>
          <p:cNvPr id="4" name="Date Placeholder 3"/>
          <p:cNvSpPr>
            <a:spLocks noGrp="1"/>
          </p:cNvSpPr>
          <p:nvPr>
            <p:ph type="dt" sz="half" idx="2"/>
          </p:nvPr>
        </p:nvSpPr>
        <p:spPr>
          <a:xfrm rot="16200000">
            <a:off x="8516721" y="1625791"/>
            <a:ext cx="2438399" cy="406019"/>
          </a:xfrm>
          <a:prstGeom prst="rect">
            <a:avLst/>
          </a:prstGeom>
        </p:spPr>
        <p:txBody>
          <a:bodyPr vert="horz" lIns="91440" tIns="45720" rIns="91440" bIns="45720" rtlCol="0" anchor="ctr"/>
          <a:lstStyle>
            <a:lvl1pPr algn="l">
              <a:defRPr sz="1200">
                <a:solidFill>
                  <a:schemeClr val="bg2"/>
                </a:solidFill>
              </a:defRPr>
            </a:lvl1pPr>
          </a:lstStyle>
          <a:p>
            <a:pPr>
              <a:defRPr/>
            </a:pPr>
            <a:fld id="{A321C693-BF93-45D2-A5EB-A5F362E54C7F}" type="datetime1">
              <a:rPr lang="en-US" smtClean="0">
                <a:solidFill>
                  <a:prstClr val="black">
                    <a:tint val="75000"/>
                  </a:prstClr>
                </a:solidFill>
              </a:rPr>
              <a:pPr>
                <a:defRPr/>
              </a:pPr>
              <a:t>2/26/2020</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672" r:id="rId13"/>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upload.wikimedia.org/wikipedia/commons/7/76/Lake_Pantabangan,_Philippines.jpg"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10.xml"/><Relationship Id="rId16" Type="http://schemas.openxmlformats.org/officeDocument/2006/relationships/image" Target="../media/image33.jpeg"/><Relationship Id="rId1" Type="http://schemas.openxmlformats.org/officeDocument/2006/relationships/slideLayout" Target="../slideLayouts/slideLayout1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vmlDrawing" Target="../drawings/vmlDrawing2.v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56" y="0"/>
            <a:ext cx="10150475" cy="6858000"/>
            <a:chOff x="0" y="0"/>
            <a:chExt cx="10150475" cy="6858000"/>
          </a:xfrm>
        </p:grpSpPr>
        <p:pic>
          <p:nvPicPr>
            <p:cNvPr id="66562" name="Picture 2" descr="File:Lake Pantabangan, Philippines.jpg">
              <a:hlinkClick r:id="rId3"/>
            </p:cNvPr>
            <p:cNvPicPr>
              <a:picLocks noChangeAspect="1" noChangeArrowheads="1"/>
            </p:cNvPicPr>
            <p:nvPr/>
          </p:nvPicPr>
          <p:blipFill>
            <a:blip r:embed="rId4"/>
            <a:srcRect/>
            <a:stretch>
              <a:fillRect/>
            </a:stretch>
          </p:blipFill>
          <p:spPr bwMode="auto">
            <a:xfrm>
              <a:off x="0" y="0"/>
              <a:ext cx="10150475" cy="6858000"/>
            </a:xfrm>
            <a:prstGeom prst="rect">
              <a:avLst/>
            </a:prstGeom>
            <a:noFill/>
          </p:spPr>
        </p:pic>
        <p:sp>
          <p:nvSpPr>
            <p:cNvPr id="7" name="TextBox 6"/>
            <p:cNvSpPr txBox="1"/>
            <p:nvPr/>
          </p:nvSpPr>
          <p:spPr>
            <a:xfrm>
              <a:off x="6578452" y="0"/>
              <a:ext cx="3475038" cy="276999"/>
            </a:xfrm>
            <a:prstGeom prst="rect">
              <a:avLst/>
            </a:prstGeom>
            <a:noFill/>
          </p:spPr>
          <p:txBody>
            <a:bodyPr wrap="square" rtlCol="0">
              <a:spAutoFit/>
            </a:bodyPr>
            <a:lstStyle/>
            <a:p>
              <a:pPr algn="r" eaLnBrk="0" fontAlgn="base" hangingPunct="0">
                <a:spcBef>
                  <a:spcPct val="0"/>
                </a:spcBef>
                <a:spcAft>
                  <a:spcPct val="0"/>
                </a:spcAft>
              </a:pPr>
              <a:r>
                <a:rPr lang="en-US" sz="1200" b="1" dirty="0" err="1">
                  <a:solidFill>
                    <a:sysClr val="windowText" lastClr="000000"/>
                  </a:solidFill>
                  <a:cs typeface="Arial" panose="020B0604020202020204" pitchFamily="34" charset="0"/>
                </a:rPr>
                <a:t>Pantabangan-Carranglan</a:t>
              </a:r>
              <a:r>
                <a:rPr lang="en-US" sz="1200" b="1" dirty="0">
                  <a:solidFill>
                    <a:sysClr val="windowText" lastClr="000000"/>
                  </a:solidFill>
                  <a:cs typeface="Arial" panose="020B0604020202020204" pitchFamily="34" charset="0"/>
                </a:rPr>
                <a:t> Watershed Forest Reserve</a:t>
              </a:r>
            </a:p>
          </p:txBody>
        </p:sp>
      </p:grpSp>
      <p:sp>
        <p:nvSpPr>
          <p:cNvPr id="5" name="Rectangle 4"/>
          <p:cNvSpPr/>
          <p:nvPr/>
        </p:nvSpPr>
        <p:spPr>
          <a:xfrm>
            <a:off x="-30163" y="0"/>
            <a:ext cx="10154431" cy="6858000"/>
          </a:xfrm>
          <a:prstGeom prst="rect">
            <a:avLst/>
          </a:prstGeom>
          <a:solidFill>
            <a:schemeClr val="bg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2"/>
          <p:cNvSpPr txBox="1">
            <a:spLocks noChangeArrowheads="1"/>
          </p:cNvSpPr>
          <p:nvPr/>
        </p:nvSpPr>
        <p:spPr bwMode="auto">
          <a:xfrm>
            <a:off x="0" y="5842337"/>
            <a:ext cx="10150475" cy="400110"/>
          </a:xfrm>
          <a:prstGeom prst="rect">
            <a:avLst/>
          </a:prstGeom>
          <a:solidFill>
            <a:srgbClr val="FFFF00">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endParaRPr lang="en-PH" sz="2000" dirty="0">
              <a:solidFill>
                <a:prstClr val="black"/>
              </a:solidFill>
            </a:endParaRPr>
          </a:p>
        </p:txBody>
      </p:sp>
      <p:sp>
        <p:nvSpPr>
          <p:cNvPr id="6" name="Title 1"/>
          <p:cNvSpPr txBox="1">
            <a:spLocks/>
          </p:cNvSpPr>
          <p:nvPr/>
        </p:nvSpPr>
        <p:spPr bwMode="auto">
          <a:xfrm>
            <a:off x="-69707" y="2853381"/>
            <a:ext cx="10169668" cy="1151238"/>
          </a:xfrm>
          <a:prstGeom prst="rect">
            <a:avLst/>
          </a:prstGeom>
          <a:noFill/>
          <a:ln w="9525" cap="flat" cmpd="sng" algn="ctr">
            <a:noFill/>
            <a:prstDash val="solid"/>
            <a:miter lim="800000"/>
            <a:headEnd/>
            <a:tailEnd/>
          </a:ln>
          <a:effectLst>
            <a:glow rad="228600">
              <a:schemeClr val="accent1">
                <a:satMod val="175000"/>
                <a:alpha val="4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a:spcBef>
                <a:spcPct val="0"/>
              </a:spcBef>
              <a:defRPr/>
            </a:pPr>
            <a:r>
              <a:rPr lang="en-US" sz="4800" b="1" dirty="0">
                <a:ln w="19050">
                  <a:solidFill>
                    <a:schemeClr val="tx1">
                      <a:lumMod val="50000"/>
                      <a:lumOff val="50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Arial Black" pitchFamily="34" charset="0"/>
              </a:rPr>
              <a:t>INTEGRATED WATERSHED MANAGEMENT</a:t>
            </a:r>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96409" l="0" r="43072"/>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437" y="78611"/>
            <a:ext cx="3597850" cy="1502702"/>
          </a:xfrm>
          <a:prstGeom prst="rect">
            <a:avLst/>
          </a:prstGeom>
        </p:spPr>
      </p:pic>
      <p:sp>
        <p:nvSpPr>
          <p:cNvPr id="10" name="TextBox 9"/>
          <p:cNvSpPr txBox="1"/>
          <p:nvPr/>
        </p:nvSpPr>
        <p:spPr>
          <a:xfrm>
            <a:off x="0" y="5811559"/>
            <a:ext cx="10109343" cy="646331"/>
          </a:xfrm>
          <a:prstGeom prst="rect">
            <a:avLst/>
          </a:prstGeom>
          <a:solidFill>
            <a:schemeClr val="accent3">
              <a:lumMod val="50000"/>
            </a:schemeClr>
          </a:solidFill>
        </p:spPr>
        <p:txBody>
          <a:bodyPr wrap="square" rtlCol="0">
            <a:spAutoFit/>
          </a:bodyPr>
          <a:lstStyle/>
          <a:p>
            <a:pPr algn="ctr"/>
            <a:r>
              <a:rPr lang="en-US" sz="2200" b="1" dirty="0">
                <a:solidFill>
                  <a:schemeClr val="bg1"/>
                </a:solidFill>
                <a:latin typeface="Arial Black" panose="020B0A04020102020204" pitchFamily="34" charset="0"/>
              </a:rPr>
              <a:t>FOR. JERIC I. ANGELES</a:t>
            </a:r>
          </a:p>
          <a:p>
            <a:pPr algn="ctr"/>
            <a:r>
              <a:rPr lang="en-US" sz="1400" b="1" dirty="0">
                <a:solidFill>
                  <a:schemeClr val="bg1"/>
                </a:solidFill>
                <a:latin typeface="Arial Black" panose="020B0A04020102020204" pitchFamily="34" charset="0"/>
              </a:rPr>
              <a:t>Forest Management Specialist I</a:t>
            </a:r>
          </a:p>
        </p:txBody>
      </p:sp>
      <p:sp>
        <p:nvSpPr>
          <p:cNvPr id="3" name="TextBox 2">
            <a:extLst>
              <a:ext uri="{FF2B5EF4-FFF2-40B4-BE49-F238E27FC236}">
                <a16:creationId xmlns:a16="http://schemas.microsoft.com/office/drawing/2014/main" id="{E42352BA-A654-44A7-934A-17DB4D32F823}"/>
              </a:ext>
            </a:extLst>
          </p:cNvPr>
          <p:cNvSpPr txBox="1"/>
          <p:nvPr/>
        </p:nvSpPr>
        <p:spPr>
          <a:xfrm>
            <a:off x="1570037" y="299760"/>
            <a:ext cx="6400800" cy="1261884"/>
          </a:xfrm>
          <a:prstGeom prst="rect">
            <a:avLst/>
          </a:prstGeom>
          <a:noFill/>
        </p:spPr>
        <p:txBody>
          <a:bodyPr wrap="square" rtlCol="0">
            <a:spAutoFit/>
          </a:bodyPr>
          <a:lstStyle/>
          <a:p>
            <a:r>
              <a:rPr lang="en-PH" sz="2200" b="1" dirty="0">
                <a:latin typeface="Times New Roman" panose="02020603050405020304" pitchFamily="18" charset="0"/>
                <a:cs typeface="Times New Roman" panose="02020603050405020304" pitchFamily="18" charset="0"/>
              </a:rPr>
              <a:t>FOREST</a:t>
            </a:r>
          </a:p>
          <a:p>
            <a:r>
              <a:rPr lang="en-PH" sz="2200" b="1" dirty="0">
                <a:latin typeface="Times New Roman" panose="02020603050405020304" pitchFamily="18" charset="0"/>
                <a:cs typeface="Times New Roman" panose="02020603050405020304" pitchFamily="18" charset="0"/>
              </a:rPr>
              <a:t>MANAGEMENT</a:t>
            </a:r>
          </a:p>
          <a:p>
            <a:r>
              <a:rPr lang="en-PH" sz="2200" b="1" dirty="0">
                <a:latin typeface="Times New Roman" panose="02020603050405020304" pitchFamily="18" charset="0"/>
                <a:cs typeface="Times New Roman" panose="02020603050405020304" pitchFamily="18" charset="0"/>
              </a:rPr>
              <a:t>BUREAU</a:t>
            </a:r>
          </a:p>
          <a:p>
            <a:r>
              <a:rPr lang="en-PH" sz="1000" i="1" dirty="0">
                <a:latin typeface="Times New Roman" panose="02020603050405020304" pitchFamily="18" charset="0"/>
                <a:cs typeface="Times New Roman" panose="02020603050405020304" pitchFamily="18" charset="0"/>
              </a:rPr>
              <a:t>Harnessing forestry science for sustainable development</a:t>
            </a:r>
          </a:p>
        </p:txBody>
      </p:sp>
    </p:spTree>
    <p:extLst>
      <p:ext uri="{BB962C8B-B14F-4D97-AF65-F5344CB8AC3E}">
        <p14:creationId xmlns:p14="http://schemas.microsoft.com/office/powerpoint/2010/main" val="3397264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F4E711D-F0FA-4B7C-BF1C-52DE7C4DED1F}" type="slidenum">
              <a:rPr lang="en-US" smtClean="0">
                <a:solidFill>
                  <a:prstClr val="black">
                    <a:tint val="75000"/>
                  </a:prstClr>
                </a:solidFill>
              </a:rPr>
              <a:pPr>
                <a:defRPr/>
              </a:pPr>
              <a:t>10</a:t>
            </a:fld>
            <a:endParaRPr lang="en-US">
              <a:solidFill>
                <a:prstClr val="black">
                  <a:tint val="75000"/>
                </a:prstClr>
              </a:solidFill>
            </a:endParaRPr>
          </a:p>
        </p:txBody>
      </p:sp>
      <p:grpSp>
        <p:nvGrpSpPr>
          <p:cNvPr id="10" name="Group 9"/>
          <p:cNvGrpSpPr/>
          <p:nvPr/>
        </p:nvGrpSpPr>
        <p:grpSpPr>
          <a:xfrm>
            <a:off x="372447" y="1219210"/>
            <a:ext cx="9771004" cy="2032883"/>
            <a:chOff x="406242" y="1487766"/>
            <a:chExt cx="9771004" cy="2032883"/>
          </a:xfrm>
        </p:grpSpPr>
        <p:pic>
          <p:nvPicPr>
            <p:cNvPr id="1027" name="Picture 3" descr="C:\Users\denr\Desktop\Magat Dam Welcome Sig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381"/>
            <a:stretch/>
          </p:blipFill>
          <p:spPr bwMode="auto">
            <a:xfrm>
              <a:off x="5594777" y="1546513"/>
              <a:ext cx="3451080" cy="194310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bwMode="auto">
            <a:xfrm>
              <a:off x="406242" y="1693719"/>
              <a:ext cx="556953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90000"/>
                </a:lnSpc>
                <a:buClr>
                  <a:srgbClr val="669900"/>
                </a:buClr>
              </a:pPr>
              <a:r>
                <a:rPr lang="en-US" altLang="en-US" sz="2800" dirty="0">
                  <a:solidFill>
                    <a:schemeClr val="tx2">
                      <a:lumMod val="75000"/>
                    </a:schemeClr>
                  </a:solidFill>
                  <a:latin typeface="Arial" charset="0"/>
                </a:rPr>
                <a:t>Vital sources of water supply</a:t>
              </a:r>
              <a:endParaRPr lang="en-US" altLang="en-US" sz="2800" dirty="0">
                <a:latin typeface="Arial" charset="0"/>
              </a:endParaRPr>
            </a:p>
            <a:p>
              <a:pPr algn="l">
                <a:lnSpc>
                  <a:spcPct val="90000"/>
                </a:lnSpc>
                <a:buFontTx/>
                <a:buNone/>
              </a:pPr>
              <a:r>
                <a:rPr lang="en-US" altLang="en-US" sz="2800" dirty="0">
                  <a:latin typeface="Arial" charset="0"/>
                </a:rPr>
                <a:t>    </a:t>
              </a:r>
            </a:p>
          </p:txBody>
        </p:sp>
        <p:pic>
          <p:nvPicPr>
            <p:cNvPr id="1026" name="Picture 2" descr="C:\Users\denr\Desktop\water-suppl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2408" y="1487766"/>
              <a:ext cx="1874838" cy="203288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365776" y="3206296"/>
            <a:ext cx="9740709" cy="2031325"/>
            <a:chOff x="652384" y="3329115"/>
            <a:chExt cx="9740709" cy="2031325"/>
          </a:xfrm>
        </p:grpSpPr>
        <p:sp>
          <p:nvSpPr>
            <p:cNvPr id="8" name="TextBox 7"/>
            <p:cNvSpPr txBox="1"/>
            <p:nvPr/>
          </p:nvSpPr>
          <p:spPr>
            <a:xfrm>
              <a:off x="652384" y="3329115"/>
              <a:ext cx="5337690" cy="867930"/>
            </a:xfrm>
            <a:prstGeom prst="rect">
              <a:avLst/>
            </a:prstGeom>
            <a:noFill/>
          </p:spPr>
          <p:txBody>
            <a:bodyPr wrap="square" rtlCol="0">
              <a:spAutoFit/>
            </a:bodyPr>
            <a:lstStyle/>
            <a:p>
              <a:pPr>
                <a:lnSpc>
                  <a:spcPct val="90000"/>
                </a:lnSpc>
                <a:buClr>
                  <a:srgbClr val="669900"/>
                </a:buClr>
              </a:pPr>
              <a:r>
                <a:rPr lang="en-US" altLang="en-US" sz="2800" dirty="0">
                  <a:solidFill>
                    <a:schemeClr val="tx2">
                      <a:lumMod val="75000"/>
                    </a:schemeClr>
                  </a:solidFill>
                  <a:latin typeface="Arial" charset="0"/>
                </a:rPr>
                <a:t>Socio-economic base/source of livelihood</a:t>
              </a:r>
            </a:p>
          </p:txBody>
        </p:sp>
        <p:pic>
          <p:nvPicPr>
            <p:cNvPr id="1028" name="Picture 4" descr="C:\Users\denr\Desktop\th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635" y="3464965"/>
              <a:ext cx="2857500" cy="189547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29" name="Picture 5" descr="C:\Users\denr\Desktop\Oath taking and livelyhood program 1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4692" y="3479085"/>
              <a:ext cx="2438401" cy="182880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173398" y="5158857"/>
            <a:ext cx="10181014" cy="1828800"/>
            <a:chOff x="227991" y="5104265"/>
            <a:chExt cx="10181014" cy="1828800"/>
          </a:xfrm>
        </p:grpSpPr>
        <p:sp>
          <p:nvSpPr>
            <p:cNvPr id="9" name="TextBox 8"/>
            <p:cNvSpPr txBox="1"/>
            <p:nvPr/>
          </p:nvSpPr>
          <p:spPr>
            <a:xfrm>
              <a:off x="227991" y="5480194"/>
              <a:ext cx="6177368" cy="954107"/>
            </a:xfrm>
            <a:prstGeom prst="rect">
              <a:avLst/>
            </a:prstGeom>
            <a:noFill/>
          </p:spPr>
          <p:txBody>
            <a:bodyPr wrap="square" rtlCol="0">
              <a:spAutoFit/>
            </a:bodyPr>
            <a:lstStyle/>
            <a:p>
              <a:r>
                <a:rPr lang="en-US" altLang="en-US" sz="2800" dirty="0">
                  <a:solidFill>
                    <a:schemeClr val="tx2">
                      <a:lumMod val="75000"/>
                    </a:schemeClr>
                  </a:solidFill>
                  <a:latin typeface="Arial" charset="0"/>
                </a:rPr>
                <a:t>Asset in the maintaining  ecological balance of watershed resources</a:t>
              </a:r>
              <a:endParaRPr lang="en-US" sz="2800" dirty="0">
                <a:solidFill>
                  <a:schemeClr val="tx2">
                    <a:lumMod val="75000"/>
                  </a:schemeClr>
                </a:solidFill>
              </a:endParaRPr>
            </a:p>
          </p:txBody>
        </p:sp>
        <p:pic>
          <p:nvPicPr>
            <p:cNvPr id="1031" name="Picture 7" descr="C:\Users\denr\Desktop\thru.jpg"/>
            <p:cNvPicPr>
              <a:picLocks noChangeAspect="1" noChangeArrowheads="1"/>
            </p:cNvPicPr>
            <p:nvPr/>
          </p:nvPicPr>
          <p:blipFill rotWithShape="1">
            <a:blip r:embed="rId7">
              <a:extLst>
                <a:ext uri="{28A0092B-C50C-407E-A947-70E740481C1C}">
                  <a14:useLocalDpi xmlns:a14="http://schemas.microsoft.com/office/drawing/2010/main" val="0"/>
                </a:ext>
              </a:extLst>
            </a:blip>
            <a:srcRect l="4001" r="6796" b="5325"/>
            <a:stretch/>
          </p:blipFill>
          <p:spPr bwMode="auto">
            <a:xfrm>
              <a:off x="5683481" y="5104265"/>
              <a:ext cx="2895600" cy="18288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30" name="Picture 6" descr="C:\Users\denr\Desktop\tha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3702" y="5163182"/>
              <a:ext cx="2365303" cy="158813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789" y="346364"/>
            <a:ext cx="9574609" cy="707886"/>
            <a:chOff x="789" y="346364"/>
            <a:chExt cx="9574609" cy="707886"/>
          </a:xfrm>
        </p:grpSpPr>
        <p:sp>
          <p:nvSpPr>
            <p:cNvPr id="11" name="TextBox 10"/>
            <p:cNvSpPr txBox="1"/>
            <p:nvPr/>
          </p:nvSpPr>
          <p:spPr>
            <a:xfrm>
              <a:off x="789" y="346364"/>
              <a:ext cx="8274848"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dirty="0">
                  <a:solidFill>
                    <a:schemeClr val="bg1"/>
                  </a:solidFill>
                  <a:effectLst>
                    <a:glow rad="101600">
                      <a:schemeClr val="accent1">
                        <a:satMod val="175000"/>
                        <a:alpha val="40000"/>
                      </a:schemeClr>
                    </a:glow>
                  </a:effectLst>
                </a:rPr>
                <a:t>IMPORTANT USES OF WATERSHEDS</a:t>
              </a:r>
            </a:p>
          </p:txBody>
        </p:sp>
        <p:grpSp>
          <p:nvGrpSpPr>
            <p:cNvPr id="18" name="Group 8"/>
            <p:cNvGrpSpPr>
              <a:grpSpLocks/>
            </p:cNvGrpSpPr>
            <p:nvPr/>
          </p:nvGrpSpPr>
          <p:grpSpPr bwMode="auto">
            <a:xfrm>
              <a:off x="8478388" y="507759"/>
              <a:ext cx="1097010" cy="375132"/>
              <a:chOff x="9634885" y="-3394644"/>
              <a:chExt cx="1500893" cy="521861"/>
            </a:xfrm>
          </p:grpSpPr>
          <p:sp>
            <p:nvSpPr>
              <p:cNvPr id="19" name="Rounded Rectangle 18"/>
              <p:cNvSpPr/>
              <p:nvPr/>
            </p:nvSpPr>
            <p:spPr>
              <a:xfrm>
                <a:off x="10163667" y="-3394644"/>
                <a:ext cx="461818" cy="507999"/>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20" name="Rounded Rectangle 19"/>
              <p:cNvSpPr/>
              <p:nvPr/>
            </p:nvSpPr>
            <p:spPr>
              <a:xfrm>
                <a:off x="9634885" y="-3392337"/>
                <a:ext cx="461818" cy="50800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21" name="Rounded Rectangle 20"/>
              <p:cNvSpPr/>
              <p:nvPr/>
            </p:nvSpPr>
            <p:spPr>
              <a:xfrm>
                <a:off x="10673960" y="-3380783"/>
                <a:ext cx="461818" cy="50800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grpSp>
      </p:grpSp>
    </p:spTree>
    <p:extLst>
      <p:ext uri="{BB962C8B-B14F-4D97-AF65-F5344CB8AC3E}">
        <p14:creationId xmlns:p14="http://schemas.microsoft.com/office/powerpoint/2010/main" val="345959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437" y="577216"/>
            <a:ext cx="9220200" cy="3046988"/>
          </a:xfrm>
          <a:prstGeom prst="rect">
            <a:avLst/>
          </a:prstGeom>
        </p:spPr>
        <p:txBody>
          <a:bodyPr vert="horz" wrap="square" lIns="0" tIns="0" rIns="0" bIns="0" rtlCol="0">
            <a:spAutoFit/>
          </a:bodyPr>
          <a:lstStyle/>
          <a:p>
            <a:pPr marL="464184"/>
            <a:r>
              <a:rPr sz="3200" b="1" dirty="0">
                <a:solidFill>
                  <a:schemeClr val="accent2">
                    <a:lumMod val="75000"/>
                  </a:schemeClr>
                </a:solidFill>
                <a:latin typeface="Helvetica" panose="020B0604020202020204" pitchFamily="34" charset="0"/>
                <a:cs typeface="Helvetica" panose="020B0604020202020204" pitchFamily="34" charset="0"/>
              </a:rPr>
              <a:t>Bas</a:t>
            </a:r>
            <a:r>
              <a:rPr sz="3200" b="1" spc="-10" dirty="0">
                <a:solidFill>
                  <a:schemeClr val="accent2">
                    <a:lumMod val="75000"/>
                  </a:schemeClr>
                </a:solidFill>
                <a:latin typeface="Helvetica" panose="020B0604020202020204" pitchFamily="34" charset="0"/>
                <a:cs typeface="Helvetica" panose="020B0604020202020204" pitchFamily="34" charset="0"/>
              </a:rPr>
              <a:t>i</a:t>
            </a:r>
            <a:r>
              <a:rPr sz="3200" b="1" dirty="0">
                <a:solidFill>
                  <a:schemeClr val="accent2">
                    <a:lumMod val="75000"/>
                  </a:schemeClr>
                </a:solidFill>
                <a:latin typeface="Helvetica" panose="020B0604020202020204" pitchFamily="34" charset="0"/>
                <a:cs typeface="Helvetica" panose="020B0604020202020204" pitchFamily="34" charset="0"/>
              </a:rPr>
              <a:t>c </a:t>
            </a:r>
            <a:r>
              <a:rPr lang="en-US" sz="3200" b="1" spc="-5" dirty="0">
                <a:solidFill>
                  <a:schemeClr val="accent2">
                    <a:lumMod val="75000"/>
                  </a:schemeClr>
                </a:solidFill>
                <a:latin typeface="Helvetica" panose="020B0604020202020204" pitchFamily="34" charset="0"/>
                <a:cs typeface="Helvetica" panose="020B0604020202020204" pitchFamily="34" charset="0"/>
              </a:rPr>
              <a:t>O</a:t>
            </a:r>
            <a:r>
              <a:rPr sz="3200" b="1" spc="-5" dirty="0">
                <a:solidFill>
                  <a:schemeClr val="accent2">
                    <a:lumMod val="75000"/>
                  </a:schemeClr>
                </a:solidFill>
                <a:latin typeface="Helvetica" panose="020B0604020202020204" pitchFamily="34" charset="0"/>
                <a:cs typeface="Helvetica" panose="020B0604020202020204" pitchFamily="34" charset="0"/>
              </a:rPr>
              <a:t>bjecti</a:t>
            </a:r>
            <a:r>
              <a:rPr sz="3200" b="1" spc="-30" dirty="0">
                <a:solidFill>
                  <a:schemeClr val="accent2">
                    <a:lumMod val="75000"/>
                  </a:schemeClr>
                </a:solidFill>
                <a:latin typeface="Helvetica" panose="020B0604020202020204" pitchFamily="34" charset="0"/>
                <a:cs typeface="Helvetica" panose="020B0604020202020204" pitchFamily="34" charset="0"/>
              </a:rPr>
              <a:t>v</a:t>
            </a:r>
            <a:r>
              <a:rPr sz="3200" b="1" dirty="0">
                <a:solidFill>
                  <a:schemeClr val="accent2">
                    <a:lumMod val="75000"/>
                  </a:schemeClr>
                </a:solidFill>
                <a:latin typeface="Helvetica" panose="020B0604020202020204" pitchFamily="34" charset="0"/>
                <a:cs typeface="Helvetica" panose="020B0604020202020204" pitchFamily="34" charset="0"/>
              </a:rPr>
              <a:t>es</a:t>
            </a:r>
            <a:r>
              <a:rPr sz="3200" b="1" spc="-5" dirty="0">
                <a:solidFill>
                  <a:schemeClr val="accent2">
                    <a:lumMod val="75000"/>
                  </a:schemeClr>
                </a:solidFill>
                <a:latin typeface="Helvetica" panose="020B0604020202020204" pitchFamily="34" charset="0"/>
                <a:cs typeface="Helvetica" panose="020B0604020202020204" pitchFamily="34" charset="0"/>
              </a:rPr>
              <a:t> o</a:t>
            </a:r>
            <a:r>
              <a:rPr sz="3200" b="1" dirty="0">
                <a:solidFill>
                  <a:schemeClr val="accent2">
                    <a:lumMod val="75000"/>
                  </a:schemeClr>
                </a:solidFill>
                <a:latin typeface="Helvetica" panose="020B0604020202020204" pitchFamily="34" charset="0"/>
                <a:cs typeface="Helvetica" panose="020B0604020202020204" pitchFamily="34" charset="0"/>
              </a:rPr>
              <a:t>f</a:t>
            </a:r>
            <a:r>
              <a:rPr sz="3200" b="1" spc="-10" dirty="0">
                <a:solidFill>
                  <a:schemeClr val="accent2">
                    <a:lumMod val="75000"/>
                  </a:schemeClr>
                </a:solidFill>
                <a:latin typeface="Helvetica" panose="020B0604020202020204" pitchFamily="34" charset="0"/>
                <a:cs typeface="Helvetica" panose="020B0604020202020204" pitchFamily="34" charset="0"/>
              </a:rPr>
              <a:t> </a:t>
            </a:r>
            <a:r>
              <a:rPr lang="en-US" sz="3200" b="1" spc="-40" dirty="0">
                <a:solidFill>
                  <a:schemeClr val="accent2">
                    <a:lumMod val="75000"/>
                  </a:schemeClr>
                </a:solidFill>
                <a:latin typeface="Helvetica" panose="020B0604020202020204" pitchFamily="34" charset="0"/>
                <a:cs typeface="Helvetica" panose="020B0604020202020204" pitchFamily="34" charset="0"/>
              </a:rPr>
              <a:t>W</a:t>
            </a:r>
            <a:r>
              <a:rPr sz="3200" b="1" spc="-25" dirty="0">
                <a:solidFill>
                  <a:schemeClr val="accent2">
                    <a:lumMod val="75000"/>
                  </a:schemeClr>
                </a:solidFill>
                <a:latin typeface="Helvetica" panose="020B0604020202020204" pitchFamily="34" charset="0"/>
                <a:cs typeface="Helvetica" panose="020B0604020202020204" pitchFamily="34" charset="0"/>
              </a:rPr>
              <a:t>a</a:t>
            </a:r>
            <a:r>
              <a:rPr sz="3200" b="1" spc="-45" dirty="0">
                <a:solidFill>
                  <a:schemeClr val="accent2">
                    <a:lumMod val="75000"/>
                  </a:schemeClr>
                </a:solidFill>
                <a:latin typeface="Helvetica" panose="020B0604020202020204" pitchFamily="34" charset="0"/>
                <a:cs typeface="Helvetica" panose="020B0604020202020204" pitchFamily="34" charset="0"/>
              </a:rPr>
              <a:t>t</a:t>
            </a:r>
            <a:r>
              <a:rPr sz="3200" b="1" dirty="0">
                <a:solidFill>
                  <a:schemeClr val="accent2">
                    <a:lumMod val="75000"/>
                  </a:schemeClr>
                </a:solidFill>
                <a:latin typeface="Helvetica" panose="020B0604020202020204" pitchFamily="34" charset="0"/>
                <a:cs typeface="Helvetica" panose="020B0604020202020204" pitchFamily="34" charset="0"/>
              </a:rPr>
              <a:t>e</a:t>
            </a:r>
            <a:r>
              <a:rPr sz="3200" b="1" spc="-60" dirty="0">
                <a:solidFill>
                  <a:schemeClr val="accent2">
                    <a:lumMod val="75000"/>
                  </a:schemeClr>
                </a:solidFill>
                <a:latin typeface="Helvetica" panose="020B0604020202020204" pitchFamily="34" charset="0"/>
                <a:cs typeface="Helvetica" panose="020B0604020202020204" pitchFamily="34" charset="0"/>
              </a:rPr>
              <a:t>r</a:t>
            </a:r>
            <a:r>
              <a:rPr sz="3200" b="1" spc="-5" dirty="0">
                <a:solidFill>
                  <a:schemeClr val="accent2">
                    <a:lumMod val="75000"/>
                  </a:schemeClr>
                </a:solidFill>
                <a:latin typeface="Helvetica" panose="020B0604020202020204" pitchFamily="34" charset="0"/>
                <a:cs typeface="Helvetica" panose="020B0604020202020204" pitchFamily="34" charset="0"/>
              </a:rPr>
              <a:t>she</a:t>
            </a:r>
            <a:r>
              <a:rPr sz="3200" b="1" dirty="0">
                <a:solidFill>
                  <a:schemeClr val="accent2">
                    <a:lumMod val="75000"/>
                  </a:schemeClr>
                </a:solidFill>
                <a:latin typeface="Helvetica" panose="020B0604020202020204" pitchFamily="34" charset="0"/>
                <a:cs typeface="Helvetica" panose="020B0604020202020204" pitchFamily="34" charset="0"/>
              </a:rPr>
              <a:t>d </a:t>
            </a:r>
            <a:r>
              <a:rPr lang="en-US" sz="3200" b="1" dirty="0">
                <a:solidFill>
                  <a:schemeClr val="accent2">
                    <a:lumMod val="75000"/>
                  </a:schemeClr>
                </a:solidFill>
                <a:latin typeface="Helvetica" panose="020B0604020202020204" pitchFamily="34" charset="0"/>
                <a:cs typeface="Helvetica" panose="020B0604020202020204" pitchFamily="34" charset="0"/>
              </a:rPr>
              <a:t>M</a:t>
            </a:r>
            <a:r>
              <a:rPr sz="3200" b="1" dirty="0">
                <a:solidFill>
                  <a:schemeClr val="accent2">
                    <a:lumMod val="75000"/>
                  </a:schemeClr>
                </a:solidFill>
                <a:latin typeface="Helvetica" panose="020B0604020202020204" pitchFamily="34" charset="0"/>
                <a:cs typeface="Helvetica" panose="020B0604020202020204" pitchFamily="34" charset="0"/>
              </a:rPr>
              <a:t>ana</a:t>
            </a:r>
            <a:r>
              <a:rPr sz="3200" b="1" spc="-25" dirty="0">
                <a:solidFill>
                  <a:schemeClr val="accent2">
                    <a:lumMod val="75000"/>
                  </a:schemeClr>
                </a:solidFill>
                <a:latin typeface="Helvetica" panose="020B0604020202020204" pitchFamily="34" charset="0"/>
                <a:cs typeface="Helvetica" panose="020B0604020202020204" pitchFamily="34" charset="0"/>
              </a:rPr>
              <a:t>g</a:t>
            </a:r>
            <a:r>
              <a:rPr sz="3200" b="1" dirty="0">
                <a:solidFill>
                  <a:schemeClr val="accent2">
                    <a:lumMod val="75000"/>
                  </a:schemeClr>
                </a:solidFill>
                <a:latin typeface="Helvetica" panose="020B0604020202020204" pitchFamily="34" charset="0"/>
                <a:cs typeface="Helvetica" panose="020B0604020202020204" pitchFamily="34" charset="0"/>
              </a:rPr>
              <a:t>eme</a:t>
            </a:r>
            <a:r>
              <a:rPr sz="3200" b="1" spc="-30" dirty="0">
                <a:solidFill>
                  <a:schemeClr val="accent2">
                    <a:lumMod val="75000"/>
                  </a:schemeClr>
                </a:solidFill>
                <a:latin typeface="Helvetica" panose="020B0604020202020204" pitchFamily="34" charset="0"/>
                <a:cs typeface="Helvetica" panose="020B0604020202020204" pitchFamily="34" charset="0"/>
              </a:rPr>
              <a:t>n</a:t>
            </a:r>
            <a:r>
              <a:rPr sz="3200" b="1" dirty="0">
                <a:solidFill>
                  <a:schemeClr val="accent2">
                    <a:lumMod val="75000"/>
                  </a:schemeClr>
                </a:solidFill>
                <a:latin typeface="Helvetica" panose="020B0604020202020204" pitchFamily="34" charset="0"/>
                <a:cs typeface="Helvetica" panose="020B0604020202020204" pitchFamily="34" charset="0"/>
              </a:rPr>
              <a:t>t</a:t>
            </a:r>
          </a:p>
          <a:p>
            <a:pPr>
              <a:spcBef>
                <a:spcPts val="7"/>
              </a:spcBef>
            </a:pPr>
            <a:endParaRPr sz="3800" dirty="0">
              <a:latin typeface="Times New Roman"/>
              <a:cs typeface="Times New Roman"/>
            </a:endParaRPr>
          </a:p>
          <a:p>
            <a:pPr marL="12700" marR="4182110"/>
            <a:r>
              <a:rPr sz="3200" dirty="0">
                <a:latin typeface="Calibri"/>
                <a:cs typeface="Calibri"/>
              </a:rPr>
              <a:t>Imp</a:t>
            </a:r>
            <a:r>
              <a:rPr sz="3200" spc="-60" dirty="0">
                <a:latin typeface="Calibri"/>
                <a:cs typeface="Calibri"/>
              </a:rPr>
              <a:t>r</a:t>
            </a:r>
            <a:r>
              <a:rPr sz="3200" spc="-5" dirty="0">
                <a:latin typeface="Calibri"/>
                <a:cs typeface="Calibri"/>
              </a:rPr>
              <a:t>o</a:t>
            </a:r>
            <a:r>
              <a:rPr sz="3200" spc="-45" dirty="0">
                <a:latin typeface="Calibri"/>
                <a:cs typeface="Calibri"/>
              </a:rPr>
              <a:t>v</a:t>
            </a:r>
            <a:r>
              <a:rPr sz="3200" dirty="0">
                <a:latin typeface="Calibri"/>
                <a:cs typeface="Calibri"/>
              </a:rPr>
              <a:t>e</a:t>
            </a:r>
            <a:r>
              <a:rPr sz="3200" spc="10" dirty="0">
                <a:latin typeface="Calibri"/>
                <a:cs typeface="Calibri"/>
              </a:rPr>
              <a:t> </a:t>
            </a:r>
            <a:r>
              <a:rPr sz="3200" spc="-25" dirty="0">
                <a:solidFill>
                  <a:srgbClr val="000090"/>
                </a:solidFill>
                <a:latin typeface="Calibri"/>
                <a:cs typeface="Calibri"/>
              </a:rPr>
              <a:t>c</a:t>
            </a:r>
            <a:r>
              <a:rPr sz="3200" dirty="0">
                <a:solidFill>
                  <a:srgbClr val="000090"/>
                </a:solidFill>
                <a:latin typeface="Calibri"/>
                <a:cs typeface="Calibri"/>
              </a:rPr>
              <a:t>a</a:t>
            </a:r>
            <a:r>
              <a:rPr sz="3200" spc="-40" dirty="0">
                <a:solidFill>
                  <a:srgbClr val="000090"/>
                </a:solidFill>
                <a:latin typeface="Calibri"/>
                <a:cs typeface="Calibri"/>
              </a:rPr>
              <a:t>r</a:t>
            </a:r>
            <a:r>
              <a:rPr sz="3200" dirty="0">
                <a:solidFill>
                  <a:srgbClr val="000090"/>
                </a:solidFill>
                <a:latin typeface="Calibri"/>
                <a:cs typeface="Calibri"/>
              </a:rPr>
              <a:t>e</a:t>
            </a:r>
            <a:r>
              <a:rPr sz="3200" spc="-30" dirty="0">
                <a:solidFill>
                  <a:srgbClr val="000090"/>
                </a:solidFill>
                <a:latin typeface="Calibri"/>
                <a:cs typeface="Calibri"/>
              </a:rPr>
              <a:t> </a:t>
            </a:r>
            <a:r>
              <a:rPr sz="3200" dirty="0">
                <a:solidFill>
                  <a:srgbClr val="000090"/>
                </a:solidFill>
                <a:latin typeface="Calibri"/>
                <a:cs typeface="Calibri"/>
              </a:rPr>
              <a:t>and mana</a:t>
            </a:r>
            <a:r>
              <a:rPr sz="3200" spc="-35" dirty="0">
                <a:solidFill>
                  <a:srgbClr val="000090"/>
                </a:solidFill>
                <a:latin typeface="Calibri"/>
                <a:cs typeface="Calibri"/>
              </a:rPr>
              <a:t>g</a:t>
            </a:r>
            <a:r>
              <a:rPr sz="3200" dirty="0">
                <a:solidFill>
                  <a:srgbClr val="000090"/>
                </a:solidFill>
                <a:latin typeface="Calibri"/>
                <a:cs typeface="Calibri"/>
              </a:rPr>
              <a:t>eme</a:t>
            </a:r>
            <a:r>
              <a:rPr sz="3200" spc="-35" dirty="0">
                <a:solidFill>
                  <a:srgbClr val="000090"/>
                </a:solidFill>
                <a:latin typeface="Calibri"/>
                <a:cs typeface="Calibri"/>
              </a:rPr>
              <a:t>n</a:t>
            </a:r>
            <a:r>
              <a:rPr sz="3200" dirty="0">
                <a:solidFill>
                  <a:srgbClr val="000090"/>
                </a:solidFill>
                <a:latin typeface="Calibri"/>
                <a:cs typeface="Calibri"/>
              </a:rPr>
              <a:t>t</a:t>
            </a:r>
            <a:r>
              <a:rPr sz="3200" spc="10" dirty="0">
                <a:solidFill>
                  <a:srgbClr val="000090"/>
                </a:solidFill>
                <a:latin typeface="Calibri"/>
                <a:cs typeface="Calibri"/>
              </a:rPr>
              <a:t> </a:t>
            </a:r>
            <a:r>
              <a:rPr sz="3200" spc="-5" dirty="0">
                <a:solidFill>
                  <a:srgbClr val="000090"/>
                </a:solidFill>
                <a:latin typeface="Calibri"/>
                <a:cs typeface="Calibri"/>
              </a:rPr>
              <a:t>o</a:t>
            </a:r>
            <a:r>
              <a:rPr sz="3200" dirty="0">
                <a:solidFill>
                  <a:srgbClr val="000090"/>
                </a:solidFill>
                <a:latin typeface="Calibri"/>
                <a:cs typeface="Calibri"/>
              </a:rPr>
              <a:t>f </a:t>
            </a:r>
            <a:r>
              <a:rPr sz="3200" spc="-20" dirty="0">
                <a:solidFill>
                  <a:srgbClr val="000090"/>
                </a:solidFill>
                <a:latin typeface="Calibri"/>
                <a:cs typeface="Calibri"/>
              </a:rPr>
              <a:t>t</a:t>
            </a:r>
            <a:r>
              <a:rPr sz="3200" spc="-5" dirty="0">
                <a:solidFill>
                  <a:srgbClr val="000090"/>
                </a:solidFill>
                <a:latin typeface="Calibri"/>
                <a:cs typeface="Calibri"/>
              </a:rPr>
              <a:t>he n</a:t>
            </a:r>
            <a:r>
              <a:rPr sz="3200" spc="-30" dirty="0">
                <a:solidFill>
                  <a:srgbClr val="000090"/>
                </a:solidFill>
                <a:latin typeface="Calibri"/>
                <a:cs typeface="Calibri"/>
              </a:rPr>
              <a:t>a</a:t>
            </a:r>
            <a:r>
              <a:rPr sz="3200" dirty="0">
                <a:solidFill>
                  <a:srgbClr val="000090"/>
                </a:solidFill>
                <a:latin typeface="Calibri"/>
                <a:cs typeface="Calibri"/>
              </a:rPr>
              <a:t>tu</a:t>
            </a:r>
            <a:r>
              <a:rPr sz="3200" spc="-75" dirty="0">
                <a:solidFill>
                  <a:srgbClr val="000090"/>
                </a:solidFill>
                <a:latin typeface="Calibri"/>
                <a:cs typeface="Calibri"/>
              </a:rPr>
              <a:t>r</a:t>
            </a:r>
            <a:r>
              <a:rPr sz="3200" dirty="0">
                <a:solidFill>
                  <a:srgbClr val="000090"/>
                </a:solidFill>
                <a:latin typeface="Calibri"/>
                <a:cs typeface="Calibri"/>
              </a:rPr>
              <a:t>al</a:t>
            </a:r>
            <a:r>
              <a:rPr sz="3200" spc="15" dirty="0">
                <a:solidFill>
                  <a:srgbClr val="000090"/>
                </a:solidFill>
                <a:latin typeface="Calibri"/>
                <a:cs typeface="Calibri"/>
              </a:rPr>
              <a:t> </a:t>
            </a:r>
            <a:r>
              <a:rPr sz="3200" spc="-40" dirty="0">
                <a:solidFill>
                  <a:srgbClr val="000090"/>
                </a:solidFill>
                <a:latin typeface="Calibri"/>
                <a:cs typeface="Calibri"/>
              </a:rPr>
              <a:t>r</a:t>
            </a:r>
            <a:r>
              <a:rPr sz="3200" dirty="0">
                <a:solidFill>
                  <a:srgbClr val="000090"/>
                </a:solidFill>
                <a:latin typeface="Calibri"/>
                <a:cs typeface="Calibri"/>
              </a:rPr>
              <a:t>esou</a:t>
            </a:r>
            <a:r>
              <a:rPr sz="3200" spc="-65" dirty="0">
                <a:solidFill>
                  <a:srgbClr val="000090"/>
                </a:solidFill>
                <a:latin typeface="Calibri"/>
                <a:cs typeface="Calibri"/>
              </a:rPr>
              <a:t>r</a:t>
            </a:r>
            <a:r>
              <a:rPr sz="3200" dirty="0">
                <a:solidFill>
                  <a:srgbClr val="000090"/>
                </a:solidFill>
                <a:latin typeface="Calibri"/>
                <a:cs typeface="Calibri"/>
              </a:rPr>
              <a:t>ces</a:t>
            </a:r>
            <a:r>
              <a:rPr sz="3200" spc="-20" dirty="0">
                <a:solidFill>
                  <a:srgbClr val="000090"/>
                </a:solidFill>
                <a:latin typeface="Calibri"/>
                <a:cs typeface="Calibri"/>
              </a:rPr>
              <a:t> </a:t>
            </a:r>
            <a:r>
              <a:rPr sz="3200" spc="-80" dirty="0">
                <a:latin typeface="Calibri"/>
                <a:cs typeface="Calibri"/>
              </a:rPr>
              <a:t>f</a:t>
            </a:r>
            <a:r>
              <a:rPr sz="3200" spc="-5" dirty="0">
                <a:latin typeface="Calibri"/>
                <a:cs typeface="Calibri"/>
              </a:rPr>
              <a:t>or </a:t>
            </a:r>
            <a:r>
              <a:rPr sz="3200" dirty="0">
                <a:latin typeface="Calibri"/>
                <a:cs typeface="Calibri"/>
              </a:rPr>
              <a:t>e</a:t>
            </a:r>
            <a:r>
              <a:rPr sz="3200" spc="-25" dirty="0">
                <a:latin typeface="Calibri"/>
                <a:cs typeface="Calibri"/>
              </a:rPr>
              <a:t>c</a:t>
            </a:r>
            <a:r>
              <a:rPr sz="3200" spc="-5" dirty="0">
                <a:latin typeface="Calibri"/>
                <a:cs typeface="Calibri"/>
              </a:rPr>
              <a:t>onomi</a:t>
            </a:r>
            <a:r>
              <a:rPr sz="3200" spc="-25" dirty="0">
                <a:latin typeface="Calibri"/>
                <a:cs typeface="Calibri"/>
              </a:rPr>
              <a:t>c</a:t>
            </a:r>
            <a:r>
              <a:rPr sz="3200" dirty="0">
                <a:latin typeface="Calibri"/>
                <a:cs typeface="Calibri"/>
              </a:rPr>
              <a:t>ally </a:t>
            </a:r>
            <a:r>
              <a:rPr sz="3200" spc="-5" dirty="0">
                <a:latin typeface="Calibri"/>
                <a:cs typeface="Calibri"/>
              </a:rPr>
              <a:t>p</a:t>
            </a:r>
            <a:r>
              <a:rPr sz="3200" spc="-50" dirty="0">
                <a:latin typeface="Calibri"/>
                <a:cs typeface="Calibri"/>
              </a:rPr>
              <a:t>r</a:t>
            </a:r>
            <a:r>
              <a:rPr sz="3200" spc="-5" dirty="0">
                <a:latin typeface="Calibri"/>
                <a:cs typeface="Calibri"/>
              </a:rPr>
              <a:t>oduct</a:t>
            </a:r>
            <a:r>
              <a:rPr sz="3200" spc="-10" dirty="0">
                <a:latin typeface="Calibri"/>
                <a:cs typeface="Calibri"/>
              </a:rPr>
              <a:t>i</a:t>
            </a:r>
            <a:r>
              <a:rPr sz="3200" spc="-35" dirty="0">
                <a:latin typeface="Calibri"/>
                <a:cs typeface="Calibri"/>
              </a:rPr>
              <a:t>v</a:t>
            </a:r>
            <a:r>
              <a:rPr sz="3200" dirty="0">
                <a:latin typeface="Calibri"/>
                <a:cs typeface="Calibri"/>
              </a:rPr>
              <a:t>e </a:t>
            </a:r>
            <a:r>
              <a:rPr sz="3200" spc="-5" dirty="0">
                <a:latin typeface="Calibri"/>
                <a:cs typeface="Calibri"/>
              </a:rPr>
              <a:t>purposes</a:t>
            </a:r>
            <a:endParaRPr sz="3200" dirty="0">
              <a:latin typeface="Calibri"/>
              <a:cs typeface="Calibri"/>
            </a:endParaRPr>
          </a:p>
        </p:txBody>
      </p:sp>
      <p:sp>
        <p:nvSpPr>
          <p:cNvPr id="3" name="object 3"/>
          <p:cNvSpPr/>
          <p:nvPr/>
        </p:nvSpPr>
        <p:spPr>
          <a:xfrm>
            <a:off x="4160837" y="3276600"/>
            <a:ext cx="4953000" cy="323697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6759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40" y="0"/>
            <a:ext cx="10165014" cy="6858000"/>
          </a:xfrm>
          <a:prstGeom prst="rect">
            <a:avLst/>
          </a:prstGeom>
          <a:solidFill>
            <a:schemeClr val="tx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TextBox 41"/>
          <p:cNvSpPr txBox="1">
            <a:spLocks noChangeArrowheads="1"/>
          </p:cNvSpPr>
          <p:nvPr/>
        </p:nvSpPr>
        <p:spPr bwMode="auto">
          <a:xfrm>
            <a:off x="20406" y="6371802"/>
            <a:ext cx="10150475" cy="271741"/>
          </a:xfrm>
          <a:prstGeom prst="rect">
            <a:avLst/>
          </a:prstGeom>
          <a:solidFill>
            <a:schemeClr val="tx1"/>
          </a:solid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166" b="1" dirty="0">
                <a:solidFill>
                  <a:schemeClr val="bg1"/>
                </a:solidFill>
              </a:rPr>
              <a:t>	SOURCE: RIVER BASIN CONTROL OFFICE</a:t>
            </a:r>
          </a:p>
        </p:txBody>
      </p:sp>
      <p:pic>
        <p:nvPicPr>
          <p:cNvPr id="7171" name="Picture 4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173" y="6248400"/>
            <a:ext cx="491664" cy="49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descr="C:\Documents and Settings\BASCUG\My Documents\LAGUNA LAKE NAUTICAL HIGHWAY PROJECT\Ondoy\3958876960_760d246846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74" y="4808830"/>
            <a:ext cx="2114682" cy="82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0" descr="http://t1.gstatic.com/images?q=tbn:ANd9GcRIsPsDBNuut9GIbvSTn3xCVwimZTdhlfwNoZMGsGYqGjrj1mZ-Jg&amp;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0920" y="3032497"/>
            <a:ext cx="1437984" cy="82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4" descr="http://2.bp.blogspot.com/_iXlr2UUdq_U/Sr8AFXOzhTI/AAAAAAAACEA/3sgKAcW3zUY/s400/wais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8809" y="1129283"/>
            <a:ext cx="1099635" cy="82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6" descr="http://www.news.nfo.ph/wp-content/uploads/2009/09/ondoy-floo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74" y="1129283"/>
            <a:ext cx="1184222" cy="82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2" descr="http://halhalinmountaineers.webs.com/features/farmvill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174" y="3032497"/>
            <a:ext cx="1691746" cy="82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ular Callout 7"/>
          <p:cNvSpPr/>
          <p:nvPr/>
        </p:nvSpPr>
        <p:spPr>
          <a:xfrm>
            <a:off x="169174" y="1129283"/>
            <a:ext cx="5582761" cy="824726"/>
          </a:xfrm>
          <a:prstGeom prst="wedgeRectCallout">
            <a:avLst>
              <a:gd name="adj1" fmla="val 28422"/>
              <a:gd name="adj2" fmla="val 5001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8"/>
          </a:p>
        </p:txBody>
      </p:sp>
      <p:sp>
        <p:nvSpPr>
          <p:cNvPr id="9" name="Rectangle 8"/>
          <p:cNvSpPr/>
          <p:nvPr/>
        </p:nvSpPr>
        <p:spPr>
          <a:xfrm>
            <a:off x="3637253" y="1319605"/>
            <a:ext cx="2299717" cy="434093"/>
          </a:xfrm>
          <a:prstGeom prst="rect">
            <a:avLst/>
          </a:prstGeom>
          <a:noFill/>
          <a:ln>
            <a:noFill/>
          </a:ln>
        </p:spPr>
        <p:txBody>
          <a:bodyPr>
            <a:spAutoFit/>
          </a:bodyPr>
          <a:lstStyle/>
          <a:p>
            <a:pPr algn="ctr">
              <a:defRPr/>
            </a:pPr>
            <a:r>
              <a:rPr lang="en-US" sz="2221" dirty="0">
                <a:ln w="12700">
                  <a:noFill/>
                  <a:prstDash val="solid"/>
                </a:ln>
                <a:solidFill>
                  <a:schemeClr val="bg1"/>
                </a:solidFill>
              </a:rPr>
              <a:t>  </a:t>
            </a:r>
            <a:r>
              <a:rPr lang="en-US" sz="2221" b="1" dirty="0">
                <a:ln w="12700">
                  <a:noFill/>
                  <a:prstDash val="solid"/>
                </a:ln>
                <a:solidFill>
                  <a:schemeClr val="bg1"/>
                </a:solidFill>
              </a:rPr>
              <a:t>FLOODING</a:t>
            </a:r>
          </a:p>
        </p:txBody>
      </p:sp>
      <p:sp>
        <p:nvSpPr>
          <p:cNvPr id="11" name="Rectangular Callout 10"/>
          <p:cNvSpPr/>
          <p:nvPr/>
        </p:nvSpPr>
        <p:spPr>
          <a:xfrm>
            <a:off x="169174" y="2080890"/>
            <a:ext cx="5582761" cy="824726"/>
          </a:xfrm>
          <a:prstGeom prst="wedgeRectCallout">
            <a:avLst>
              <a:gd name="adj1" fmla="val 49391"/>
              <a:gd name="adj2" fmla="val 1662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8"/>
          </a:p>
        </p:txBody>
      </p:sp>
      <p:sp>
        <p:nvSpPr>
          <p:cNvPr id="7180" name="Rectangle 11"/>
          <p:cNvSpPr>
            <a:spLocks noChangeArrowheads="1"/>
          </p:cNvSpPr>
          <p:nvPr/>
        </p:nvSpPr>
        <p:spPr bwMode="auto">
          <a:xfrm>
            <a:off x="2368444" y="2080891"/>
            <a:ext cx="3383492" cy="70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998" b="1" dirty="0">
                <a:solidFill>
                  <a:schemeClr val="bg1"/>
                </a:solidFill>
              </a:rPr>
              <a:t>Water Pollution from Point and Non-Point Sources</a:t>
            </a:r>
          </a:p>
        </p:txBody>
      </p:sp>
      <p:sp>
        <p:nvSpPr>
          <p:cNvPr id="13" name="Rectangular Callout 12"/>
          <p:cNvSpPr/>
          <p:nvPr/>
        </p:nvSpPr>
        <p:spPr>
          <a:xfrm>
            <a:off x="169174" y="3032497"/>
            <a:ext cx="5582761" cy="824726"/>
          </a:xfrm>
          <a:prstGeom prst="wedgeRectCallout">
            <a:avLst>
              <a:gd name="adj1" fmla="val 49391"/>
              <a:gd name="adj2" fmla="val 1662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8"/>
          </a:p>
        </p:txBody>
      </p:sp>
      <p:sp>
        <p:nvSpPr>
          <p:cNvPr id="14" name="Rectangle 13"/>
          <p:cNvSpPr/>
          <p:nvPr/>
        </p:nvSpPr>
        <p:spPr>
          <a:xfrm>
            <a:off x="3438325" y="3108854"/>
            <a:ext cx="2374689" cy="434093"/>
          </a:xfrm>
          <a:prstGeom prst="rect">
            <a:avLst/>
          </a:prstGeom>
          <a:noFill/>
        </p:spPr>
        <p:txBody>
          <a:bodyPr wrap="none">
            <a:spAutoFit/>
          </a:bodyPr>
          <a:lstStyle/>
          <a:p>
            <a:pPr algn="ctr">
              <a:defRPr/>
            </a:pPr>
            <a:r>
              <a:rPr lang="en-US" sz="2221" b="1" dirty="0">
                <a:ln w="12700">
                  <a:noFill/>
                  <a:prstDash val="solid"/>
                </a:ln>
                <a:solidFill>
                  <a:schemeClr val="bg1"/>
                </a:solidFill>
              </a:rPr>
              <a:t>Forest Denudation</a:t>
            </a:r>
          </a:p>
        </p:txBody>
      </p:sp>
      <p:sp>
        <p:nvSpPr>
          <p:cNvPr id="15" name="Rectangular Callout 14"/>
          <p:cNvSpPr/>
          <p:nvPr/>
        </p:nvSpPr>
        <p:spPr>
          <a:xfrm>
            <a:off x="169174" y="3920664"/>
            <a:ext cx="5582761" cy="824726"/>
          </a:xfrm>
          <a:prstGeom prst="wedgeRectCallout">
            <a:avLst>
              <a:gd name="adj1" fmla="val 49391"/>
              <a:gd name="adj2" fmla="val 1662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8"/>
          </a:p>
        </p:txBody>
      </p:sp>
      <p:pic>
        <p:nvPicPr>
          <p:cNvPr id="7184" name="Picture 35" descr="IMG_2125.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9174" y="3920664"/>
            <a:ext cx="1268809" cy="82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ular Callout 16"/>
          <p:cNvSpPr/>
          <p:nvPr/>
        </p:nvSpPr>
        <p:spPr>
          <a:xfrm>
            <a:off x="169174" y="4808830"/>
            <a:ext cx="5582761" cy="824726"/>
          </a:xfrm>
          <a:prstGeom prst="wedgeRectCallout">
            <a:avLst>
              <a:gd name="adj1" fmla="val 49391"/>
              <a:gd name="adj2" fmla="val 1662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8"/>
          </a:p>
        </p:txBody>
      </p:sp>
      <p:sp>
        <p:nvSpPr>
          <p:cNvPr id="18" name="Rectangle 17"/>
          <p:cNvSpPr/>
          <p:nvPr/>
        </p:nvSpPr>
        <p:spPr>
          <a:xfrm>
            <a:off x="4229364" y="3941811"/>
            <a:ext cx="1437984" cy="775853"/>
          </a:xfrm>
          <a:prstGeom prst="rect">
            <a:avLst/>
          </a:prstGeom>
          <a:noFill/>
        </p:spPr>
        <p:txBody>
          <a:bodyPr>
            <a:spAutoFit/>
          </a:bodyPr>
          <a:lstStyle/>
          <a:p>
            <a:pPr algn="ctr">
              <a:defRPr/>
            </a:pPr>
            <a:r>
              <a:rPr lang="en-US" sz="2221" b="1" dirty="0">
                <a:ln w="12700">
                  <a:noFill/>
                  <a:prstDash val="solid"/>
                </a:ln>
                <a:solidFill>
                  <a:schemeClr val="bg1"/>
                </a:solidFill>
              </a:rPr>
              <a:t>Informal</a:t>
            </a:r>
          </a:p>
          <a:p>
            <a:pPr algn="ctr">
              <a:defRPr/>
            </a:pPr>
            <a:r>
              <a:rPr lang="en-US" sz="2221" b="1" dirty="0">
                <a:ln w="12700">
                  <a:noFill/>
                  <a:prstDash val="solid"/>
                </a:ln>
                <a:solidFill>
                  <a:schemeClr val="bg1"/>
                </a:solidFill>
              </a:rPr>
              <a:t>Settlers</a:t>
            </a:r>
          </a:p>
        </p:txBody>
      </p:sp>
      <p:sp>
        <p:nvSpPr>
          <p:cNvPr id="7187" name="Rectangle 18"/>
          <p:cNvSpPr>
            <a:spLocks noChangeArrowheads="1"/>
          </p:cNvSpPr>
          <p:nvPr/>
        </p:nvSpPr>
        <p:spPr bwMode="auto">
          <a:xfrm>
            <a:off x="2283856" y="4986535"/>
            <a:ext cx="3468079" cy="39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998" b="1" dirty="0">
                <a:solidFill>
                  <a:schemeClr val="bg1"/>
                </a:solidFill>
              </a:rPr>
              <a:t>Siltation and sedimentation</a:t>
            </a:r>
          </a:p>
        </p:txBody>
      </p:sp>
      <p:sp>
        <p:nvSpPr>
          <p:cNvPr id="20" name="Rectangular Callout 19"/>
          <p:cNvSpPr/>
          <p:nvPr/>
        </p:nvSpPr>
        <p:spPr>
          <a:xfrm>
            <a:off x="5921110" y="3920664"/>
            <a:ext cx="3975603" cy="824726"/>
          </a:xfrm>
          <a:prstGeom prst="wedgeRectCallout">
            <a:avLst>
              <a:gd name="adj1" fmla="val 49391"/>
              <a:gd name="adj2" fmla="val 1662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8"/>
          </a:p>
        </p:txBody>
      </p:sp>
      <p:sp>
        <p:nvSpPr>
          <p:cNvPr id="21" name="Rectangular Callout 20"/>
          <p:cNvSpPr/>
          <p:nvPr/>
        </p:nvSpPr>
        <p:spPr>
          <a:xfrm>
            <a:off x="5921110" y="4808830"/>
            <a:ext cx="3975603" cy="824726"/>
          </a:xfrm>
          <a:prstGeom prst="wedgeRectCallout">
            <a:avLst>
              <a:gd name="adj1" fmla="val 49391"/>
              <a:gd name="adj2" fmla="val 1662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8"/>
          </a:p>
        </p:txBody>
      </p:sp>
      <p:sp>
        <p:nvSpPr>
          <p:cNvPr id="22" name="Rectangle 21"/>
          <p:cNvSpPr/>
          <p:nvPr/>
        </p:nvSpPr>
        <p:spPr>
          <a:xfrm>
            <a:off x="7528269" y="4021111"/>
            <a:ext cx="2368444" cy="638893"/>
          </a:xfrm>
          <a:prstGeom prst="rect">
            <a:avLst/>
          </a:prstGeom>
          <a:noFill/>
        </p:spPr>
        <p:txBody>
          <a:bodyPr>
            <a:spAutoFit/>
          </a:bodyPr>
          <a:lstStyle/>
          <a:p>
            <a:pPr algn="ctr">
              <a:defRPr/>
            </a:pPr>
            <a:r>
              <a:rPr lang="en-US" sz="1776" b="1" dirty="0">
                <a:ln w="12700">
                  <a:noFill/>
                  <a:prstDash val="solid"/>
                </a:ln>
                <a:solidFill>
                  <a:schemeClr val="bg1"/>
                </a:solidFill>
              </a:rPr>
              <a:t>Proliferation of Illegal </a:t>
            </a:r>
            <a:r>
              <a:rPr lang="en-US" sz="1776" b="1" dirty="0" err="1">
                <a:ln w="12700">
                  <a:noFill/>
                  <a:prstDash val="solid"/>
                </a:ln>
                <a:solidFill>
                  <a:schemeClr val="bg1"/>
                </a:solidFill>
              </a:rPr>
              <a:t>fishpens</a:t>
            </a:r>
            <a:r>
              <a:rPr lang="en-US" sz="1776" b="1" dirty="0">
                <a:ln w="12700">
                  <a:noFill/>
                  <a:prstDash val="solid"/>
                </a:ln>
                <a:solidFill>
                  <a:schemeClr val="bg1"/>
                </a:solidFill>
              </a:rPr>
              <a:t>/cages </a:t>
            </a:r>
          </a:p>
        </p:txBody>
      </p:sp>
      <p:sp>
        <p:nvSpPr>
          <p:cNvPr id="23" name="Rectangle 22"/>
          <p:cNvSpPr/>
          <p:nvPr/>
        </p:nvSpPr>
        <p:spPr>
          <a:xfrm>
            <a:off x="7777009" y="4866984"/>
            <a:ext cx="1717650" cy="638893"/>
          </a:xfrm>
          <a:prstGeom prst="rect">
            <a:avLst/>
          </a:prstGeom>
          <a:noFill/>
        </p:spPr>
        <p:txBody>
          <a:bodyPr wrap="none">
            <a:spAutoFit/>
          </a:bodyPr>
          <a:lstStyle/>
          <a:p>
            <a:pPr algn="ctr">
              <a:defRPr/>
            </a:pPr>
            <a:r>
              <a:rPr lang="en-US" sz="1776" b="1" dirty="0">
                <a:ln w="12700">
                  <a:noFill/>
                  <a:prstDash val="solid"/>
                </a:ln>
                <a:solidFill>
                  <a:schemeClr val="bg1"/>
                </a:solidFill>
              </a:rPr>
              <a:t>Over-extraction </a:t>
            </a:r>
          </a:p>
          <a:p>
            <a:pPr algn="ctr">
              <a:defRPr/>
            </a:pPr>
            <a:r>
              <a:rPr lang="en-US" sz="1776" b="1" dirty="0">
                <a:ln w="12700">
                  <a:noFill/>
                  <a:prstDash val="solid"/>
                </a:ln>
                <a:solidFill>
                  <a:schemeClr val="bg1"/>
                </a:solidFill>
              </a:rPr>
              <a:t>of Groundwater</a:t>
            </a:r>
          </a:p>
        </p:txBody>
      </p:sp>
      <p:pic>
        <p:nvPicPr>
          <p:cNvPr id="7192" name="Picture 1" descr="Estero de San Lazaro3.JPG"/>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9174" y="2080890"/>
            <a:ext cx="2199270" cy="82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Picture 1" descr="ILugin.JPG"/>
          <p:cNvPicPr preferRelativeResize="0">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68443" y="1129283"/>
            <a:ext cx="1607159" cy="82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2" descr="Isla Provisor2.JPG"/>
          <p:cNvPicPr preferRelativeResize="0">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06793" y="3920664"/>
            <a:ext cx="1522571" cy="82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2" descr="C:\Documents and Settings\BASCUG\My Documents\LAGUNA LAKE NAUTICAL HIGHWAY PROJECT\2496218595_770b2008f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21110" y="3920664"/>
            <a:ext cx="1607159" cy="83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Picture 3" descr="C:\Documents and Settings\BASCUG\My Documents\LAGUNA LAKE NAUTICAL HIGHWAY PROJECT\Photos\315154496_2cf5774bd0.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21110" y="4808830"/>
            <a:ext cx="1607159" cy="79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Picture 5" descr="estero"/>
          <p:cNvPicPr>
            <a:picLocks noChangeAspect="1" noChangeArrowheads="1"/>
          </p:cNvPicPr>
          <p:nvPr/>
        </p:nvPicPr>
        <p:blipFill>
          <a:blip r:embed="rId15">
            <a:extLst>
              <a:ext uri="{28A0092B-C50C-407E-A947-70E740481C1C}">
                <a14:useLocalDpi xmlns:a14="http://schemas.microsoft.com/office/drawing/2010/main" val="0"/>
              </a:ext>
            </a:extLst>
          </a:blip>
          <a:srcRect l="1724"/>
          <a:stretch>
            <a:fillRect/>
          </a:stretch>
        </p:blipFill>
        <p:spPr bwMode="auto">
          <a:xfrm>
            <a:off x="1437984" y="3920664"/>
            <a:ext cx="1268809" cy="82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3579429" y="5797877"/>
            <a:ext cx="3129730" cy="365613"/>
          </a:xfrm>
          <a:prstGeom prst="rect">
            <a:avLst/>
          </a:prstGeom>
          <a:noFill/>
          <a:ln w="6350">
            <a:solidFill>
              <a:schemeClr val="accent1">
                <a:lumMod val="75000"/>
              </a:schemeClr>
            </a:solidFill>
          </a:ln>
        </p:spPr>
        <p:txBody>
          <a:bodyPr>
            <a:spAutoFit/>
          </a:bodyPr>
          <a:lstStyle/>
          <a:p>
            <a:pPr algn="ctr">
              <a:defRPr/>
            </a:pPr>
            <a:r>
              <a:rPr lang="en-US" sz="1776" dirty="0">
                <a:ln w="12700">
                  <a:noFill/>
                  <a:prstDash val="solid"/>
                </a:ln>
                <a:solidFill>
                  <a:schemeClr val="bg1"/>
                </a:solidFill>
              </a:rPr>
              <a:t>Weak Governance</a:t>
            </a:r>
          </a:p>
        </p:txBody>
      </p:sp>
      <p:pic>
        <p:nvPicPr>
          <p:cNvPr id="7199" name="Picture 4" descr="R0010241_Madongan_up_lef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36970" y="1043375"/>
            <a:ext cx="4044330" cy="91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169174" y="5782964"/>
            <a:ext cx="3129730" cy="365613"/>
          </a:xfrm>
          <a:prstGeom prst="rect">
            <a:avLst/>
          </a:prstGeom>
          <a:noFill/>
          <a:ln w="6350">
            <a:solidFill>
              <a:schemeClr val="accent1">
                <a:lumMod val="75000"/>
              </a:schemeClr>
            </a:solidFill>
          </a:ln>
        </p:spPr>
        <p:txBody>
          <a:bodyPr>
            <a:spAutoFit/>
          </a:bodyPr>
          <a:lstStyle/>
          <a:p>
            <a:pPr algn="ctr">
              <a:defRPr/>
            </a:pPr>
            <a:r>
              <a:rPr lang="en-US" sz="1776" dirty="0">
                <a:ln w="12700">
                  <a:noFill/>
                  <a:prstDash val="solid"/>
                </a:ln>
                <a:solidFill>
                  <a:schemeClr val="bg1"/>
                </a:solidFill>
              </a:rPr>
              <a:t>Poor Solid Waste Management</a:t>
            </a:r>
          </a:p>
        </p:txBody>
      </p:sp>
      <p:sp>
        <p:nvSpPr>
          <p:cNvPr id="33" name="Rectangle 32"/>
          <p:cNvSpPr/>
          <p:nvPr/>
        </p:nvSpPr>
        <p:spPr>
          <a:xfrm>
            <a:off x="7018337" y="5798325"/>
            <a:ext cx="2940730" cy="365165"/>
          </a:xfrm>
          <a:prstGeom prst="rect">
            <a:avLst/>
          </a:prstGeom>
          <a:noFill/>
          <a:ln w="6350">
            <a:solidFill>
              <a:schemeClr val="accent1">
                <a:lumMod val="75000"/>
              </a:schemeClr>
            </a:solidFill>
          </a:ln>
        </p:spPr>
        <p:txBody>
          <a:bodyPr>
            <a:spAutoFit/>
          </a:bodyPr>
          <a:lstStyle/>
          <a:p>
            <a:pPr algn="ctr">
              <a:defRPr/>
            </a:pPr>
            <a:r>
              <a:rPr lang="en-US" sz="1773" dirty="0">
                <a:ln w="12700">
                  <a:noFill/>
                  <a:prstDash val="solid"/>
                </a:ln>
                <a:solidFill>
                  <a:schemeClr val="bg1"/>
                </a:solidFill>
              </a:rPr>
              <a:t>Biodiversity Loss</a:t>
            </a:r>
          </a:p>
        </p:txBody>
      </p:sp>
      <p:grpSp>
        <p:nvGrpSpPr>
          <p:cNvPr id="7202" name="Group 34"/>
          <p:cNvGrpSpPr>
            <a:grpSpLocks/>
          </p:cNvGrpSpPr>
          <p:nvPr/>
        </p:nvGrpSpPr>
        <p:grpSpPr bwMode="auto">
          <a:xfrm>
            <a:off x="5929040" y="1954009"/>
            <a:ext cx="4060190" cy="1760473"/>
            <a:chOff x="5334000" y="1696639"/>
            <a:chExt cx="3657600" cy="2113361"/>
          </a:xfrm>
        </p:grpSpPr>
        <p:pic>
          <p:nvPicPr>
            <p:cNvPr id="7206"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34000" y="2514600"/>
              <a:ext cx="18288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7" name="Picture 6" descr="C:\Users\User\Desktop\pampanga rb picture\joel\water shortage for irrigation\3.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62800" y="2543175"/>
              <a:ext cx="18288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8" name="Picture 8" descr="C:\Users\User\Desktop\pampanga rb picture\joel\water shortage for irrigation\2.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34000" y="1696639"/>
              <a:ext cx="211391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Rectangle 38"/>
          <p:cNvSpPr/>
          <p:nvPr/>
        </p:nvSpPr>
        <p:spPr>
          <a:xfrm>
            <a:off x="8038436" y="2046527"/>
            <a:ext cx="1942864" cy="775853"/>
          </a:xfrm>
          <a:prstGeom prst="rect">
            <a:avLst/>
          </a:prstGeom>
          <a:noFill/>
        </p:spPr>
        <p:txBody>
          <a:bodyPr>
            <a:spAutoFit/>
          </a:bodyPr>
          <a:lstStyle/>
          <a:p>
            <a:pPr algn="ctr">
              <a:defRPr/>
            </a:pPr>
            <a:r>
              <a:rPr lang="en-US" sz="2221" b="1" dirty="0">
                <a:ln w="12700">
                  <a:noFill/>
                  <a:prstDash val="solid"/>
                </a:ln>
                <a:solidFill>
                  <a:schemeClr val="bg1"/>
                </a:solidFill>
              </a:rPr>
              <a:t>DROUGHT</a:t>
            </a:r>
          </a:p>
          <a:p>
            <a:pPr algn="ctr">
              <a:defRPr/>
            </a:pPr>
            <a:endParaRPr lang="en-US" sz="2221" dirty="0">
              <a:ln w="12700">
                <a:noFill/>
                <a:prstDash val="solid"/>
              </a:ln>
            </a:endParaRPr>
          </a:p>
        </p:txBody>
      </p:sp>
      <p:sp>
        <p:nvSpPr>
          <p:cNvPr id="40" name="Rectangular Callout 39"/>
          <p:cNvSpPr/>
          <p:nvPr/>
        </p:nvSpPr>
        <p:spPr>
          <a:xfrm>
            <a:off x="5921110" y="1060556"/>
            <a:ext cx="4060190" cy="2622206"/>
          </a:xfrm>
          <a:prstGeom prst="wedgeRectCallout">
            <a:avLst>
              <a:gd name="adj1" fmla="val 49391"/>
              <a:gd name="adj2" fmla="val 1662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8"/>
          </a:p>
        </p:txBody>
      </p:sp>
      <p:sp>
        <p:nvSpPr>
          <p:cNvPr id="7205" name="TextBox 40"/>
          <p:cNvSpPr txBox="1">
            <a:spLocks noChangeArrowheads="1"/>
          </p:cNvSpPr>
          <p:nvPr/>
        </p:nvSpPr>
        <p:spPr bwMode="auto">
          <a:xfrm>
            <a:off x="-14540" y="29798"/>
            <a:ext cx="10165014" cy="707245"/>
          </a:xfrm>
          <a:prstGeom prst="rect">
            <a:avLst/>
          </a:prstGeom>
          <a:solidFill>
            <a:schemeClr val="tx1"/>
          </a:solid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998" b="1" dirty="0">
                <a:solidFill>
                  <a:schemeClr val="bg1"/>
                </a:solidFill>
              </a:rPr>
              <a:t>MAJOR ENVRONMENTAL ISSUES CONFRONTING THE COUNTRY’S RIVER BASINS AND WATERSHEDS </a:t>
            </a:r>
            <a:endParaRPr lang="en-US" altLang="en-US" sz="1832"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1922726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2"/>
          <p:cNvGraphicFramePr>
            <a:graphicFrameLocks noGrp="1" noChangeAspect="1"/>
          </p:cNvGraphicFramePr>
          <p:nvPr>
            <p:ph/>
            <p:extLst>
              <p:ext uri="{D42A27DB-BD31-4B8C-83A1-F6EECF244321}">
                <p14:modId xmlns:p14="http://schemas.microsoft.com/office/powerpoint/2010/main" val="573026415"/>
              </p:ext>
            </p:extLst>
          </p:nvPr>
        </p:nvGraphicFramePr>
        <p:xfrm>
          <a:off x="427037" y="223308"/>
          <a:ext cx="8382000" cy="6482292"/>
        </p:xfrm>
        <a:graphic>
          <a:graphicData uri="http://schemas.openxmlformats.org/presentationml/2006/ole">
            <mc:AlternateContent xmlns:mc="http://schemas.openxmlformats.org/markup-compatibility/2006">
              <mc:Choice xmlns:v="urn:schemas-microsoft-com:vml" Requires="v">
                <p:oleObj spid="_x0000_s150616" name="Slide" r:id="rId4" imgW="3753658" imgH="2903220" progId="PowerPoint.Slide.8">
                  <p:embed/>
                </p:oleObj>
              </mc:Choice>
              <mc:Fallback>
                <p:oleObj name="Slide" r:id="rId4" imgW="3753658" imgH="2903220" progId="PowerPoint.Slide.8">
                  <p:embed/>
                  <p:pic>
                    <p:nvPicPr>
                      <p:cNvPr id="9933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7" y="223308"/>
                        <a:ext cx="8382000" cy="6482292"/>
                      </a:xfrm>
                      <a:prstGeom prst="rect">
                        <a:avLst/>
                      </a:prstGeom>
                      <a:noFill/>
                      <a:ln>
                        <a:noFill/>
                      </a:ln>
                      <a:effectLst/>
                    </p:spPr>
                  </p:pic>
                </p:oleObj>
              </mc:Fallback>
            </mc:AlternateContent>
          </a:graphicData>
        </a:graphic>
      </p:graphicFrame>
      <p:sp>
        <p:nvSpPr>
          <p:cNvPr id="99331" name="Text Box 3"/>
          <p:cNvSpPr txBox="1">
            <a:spLocks noChangeArrowheads="1"/>
          </p:cNvSpPr>
          <p:nvPr/>
        </p:nvSpPr>
        <p:spPr bwMode="auto">
          <a:xfrm>
            <a:off x="1493837" y="762001"/>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latin typeface="Verdana" panose="020B0604030504040204" pitchFamily="34" charset="0"/>
            </a:endParaRPr>
          </a:p>
        </p:txBody>
      </p:sp>
      <p:sp>
        <p:nvSpPr>
          <p:cNvPr id="99332" name="Text Box 4"/>
          <p:cNvSpPr txBox="1">
            <a:spLocks noChangeArrowheads="1"/>
          </p:cNvSpPr>
          <p:nvPr/>
        </p:nvSpPr>
        <p:spPr bwMode="auto">
          <a:xfrm>
            <a:off x="1112837" y="2057401"/>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latin typeface="Verdana" panose="020B0604030504040204" pitchFamily="34" charset="0"/>
            </a:endParaRPr>
          </a:p>
        </p:txBody>
      </p:sp>
      <p:sp>
        <p:nvSpPr>
          <p:cNvPr id="99333" name="Text Box 5"/>
          <p:cNvSpPr txBox="1">
            <a:spLocks noChangeArrowheads="1"/>
          </p:cNvSpPr>
          <p:nvPr/>
        </p:nvSpPr>
        <p:spPr bwMode="auto">
          <a:xfrm>
            <a:off x="731837" y="3505201"/>
            <a:ext cx="876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latin typeface="Verdana" panose="020B0604030504040204" pitchFamily="34" charset="0"/>
            </a:endParaRPr>
          </a:p>
        </p:txBody>
      </p:sp>
      <p:sp>
        <p:nvSpPr>
          <p:cNvPr id="99338" name="Text Box 10" descr="Parchment"/>
          <p:cNvSpPr txBox="1">
            <a:spLocks noChangeArrowheads="1"/>
          </p:cNvSpPr>
          <p:nvPr/>
        </p:nvSpPr>
        <p:spPr bwMode="auto">
          <a:xfrm>
            <a:off x="198437" y="6545264"/>
            <a:ext cx="4038600" cy="244475"/>
          </a:xfrm>
          <a:prstGeom prst="rect">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PH" altLang="en-US" sz="1000" b="1">
                <a:solidFill>
                  <a:srgbClr val="000000"/>
                </a:solidFill>
              </a:rPr>
              <a:t>Picture Source: ERDS R-4A (CALABARZON)</a:t>
            </a:r>
            <a:endParaRPr lang="en-US" altLang="en-US" sz="1000" b="1">
              <a:solidFill>
                <a:srgbClr val="000000"/>
              </a:solidFill>
            </a:endParaRPr>
          </a:p>
        </p:txBody>
      </p:sp>
    </p:spTree>
    <p:extLst>
      <p:ext uri="{BB962C8B-B14F-4D97-AF65-F5344CB8AC3E}">
        <p14:creationId xmlns:p14="http://schemas.microsoft.com/office/powerpoint/2010/main" val="1612516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835844"/>
            <a:ext cx="7772400" cy="13138"/>
          </a:xfrm>
          <a:prstGeom prst="line">
            <a:avLst/>
          </a:prstGeom>
          <a:ln w="22225">
            <a:solidFill>
              <a:schemeClr val="accent2">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7505721" y="531044"/>
            <a:ext cx="533399" cy="533400"/>
          </a:xfrm>
          <a:prstGeom prst="ellipse">
            <a:avLst/>
          </a:prstGeom>
          <a:no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PH"/>
          </a:p>
        </p:txBody>
      </p:sp>
      <p:sp>
        <p:nvSpPr>
          <p:cNvPr id="6" name="Oval 5"/>
          <p:cNvSpPr/>
          <p:nvPr/>
        </p:nvSpPr>
        <p:spPr>
          <a:xfrm>
            <a:off x="7315200" y="340544"/>
            <a:ext cx="914400" cy="914400"/>
          </a:xfrm>
          <a:prstGeom prst="ellipse">
            <a:avLst/>
          </a:prstGeom>
          <a:no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PH"/>
          </a:p>
        </p:txBody>
      </p:sp>
      <p:sp>
        <p:nvSpPr>
          <p:cNvPr id="7" name="TextBox 6"/>
          <p:cNvSpPr txBox="1"/>
          <p:nvPr/>
        </p:nvSpPr>
        <p:spPr>
          <a:xfrm>
            <a:off x="0" y="241362"/>
            <a:ext cx="7792308" cy="584775"/>
          </a:xfrm>
          <a:prstGeom prst="rect">
            <a:avLst/>
          </a:prstGeom>
          <a:noFill/>
        </p:spPr>
        <p:txBody>
          <a:bodyPr wrap="square" rtlCol="0">
            <a:spAutoFit/>
          </a:bodyPr>
          <a:lstStyle/>
          <a:p>
            <a:pPr algn="ctr"/>
            <a:r>
              <a:rPr lang="en-US" sz="3200" b="1" dirty="0">
                <a:solidFill>
                  <a:schemeClr val="accent2">
                    <a:lumMod val="75000"/>
                  </a:schemeClr>
                </a:solidFill>
                <a:latin typeface="Helvetica" panose="020B0604020202020204" pitchFamily="34" charset="0"/>
                <a:cs typeface="Helvetica" panose="020B0604020202020204" pitchFamily="34" charset="0"/>
              </a:rPr>
              <a:t>Swollen Rivers and Creeks</a:t>
            </a:r>
          </a:p>
        </p:txBody>
      </p:sp>
      <p:grpSp>
        <p:nvGrpSpPr>
          <p:cNvPr id="15" name="Group 14"/>
          <p:cNvGrpSpPr/>
          <p:nvPr/>
        </p:nvGrpSpPr>
        <p:grpSpPr>
          <a:xfrm>
            <a:off x="1023576" y="1376641"/>
            <a:ext cx="7478515" cy="4924036"/>
            <a:chOff x="881655" y="1408173"/>
            <a:chExt cx="7478515" cy="4924036"/>
          </a:xfrm>
        </p:grpSpPr>
        <p:grpSp>
          <p:nvGrpSpPr>
            <p:cNvPr id="8" name="Group 7"/>
            <p:cNvGrpSpPr/>
            <p:nvPr/>
          </p:nvGrpSpPr>
          <p:grpSpPr>
            <a:xfrm>
              <a:off x="881655" y="1408378"/>
              <a:ext cx="3581400" cy="2387989"/>
              <a:chOff x="198437" y="1090720"/>
              <a:chExt cx="4572000" cy="3207605"/>
            </a:xfrm>
          </p:grpSpPr>
          <p:pic>
            <p:nvPicPr>
              <p:cNvPr id="3074" name="Picture 2" descr="C:\Users\denr\Desktop\Bulacan_-best_2304156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 y="1090720"/>
                <a:ext cx="4572000" cy="3186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33906" y="3802229"/>
                <a:ext cx="2636531" cy="496096"/>
              </a:xfrm>
              <a:prstGeom prst="rect">
                <a:avLst/>
              </a:prstGeom>
              <a:noFill/>
            </p:spPr>
            <p:txBody>
              <a:bodyPr wrap="square" rtlCol="0">
                <a:spAutoFit/>
              </a:bodyPr>
              <a:lstStyle/>
              <a:p>
                <a:pPr algn="ctr"/>
                <a:r>
                  <a:rPr lang="en-US" b="1" dirty="0" err="1">
                    <a:solidFill>
                      <a:schemeClr val="bg1"/>
                    </a:solidFill>
                  </a:rPr>
                  <a:t>Bulacan</a:t>
                </a:r>
                <a:r>
                  <a:rPr lang="en-US" b="1" dirty="0">
                    <a:solidFill>
                      <a:schemeClr val="bg1"/>
                    </a:solidFill>
                  </a:rPr>
                  <a:t> Province</a:t>
                </a:r>
              </a:p>
            </p:txBody>
          </p:sp>
        </p:grpSp>
        <p:grpSp>
          <p:nvGrpSpPr>
            <p:cNvPr id="9" name="Group 8"/>
            <p:cNvGrpSpPr/>
            <p:nvPr/>
          </p:nvGrpSpPr>
          <p:grpSpPr>
            <a:xfrm>
              <a:off x="4661438" y="1408173"/>
              <a:ext cx="3613634" cy="2388194"/>
              <a:chOff x="4922837" y="1432051"/>
              <a:chExt cx="3613634" cy="2388194"/>
            </a:xfrm>
          </p:grpSpPr>
          <p:pic>
            <p:nvPicPr>
              <p:cNvPr id="3075" name="Picture 3" descr="C:\Users\denr\Desktop\philippines_flood_econom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2837" y="1432051"/>
                <a:ext cx="3613634" cy="2372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729654" y="3450913"/>
                <a:ext cx="1806817" cy="369332"/>
              </a:xfrm>
              <a:prstGeom prst="rect">
                <a:avLst/>
              </a:prstGeom>
              <a:noFill/>
            </p:spPr>
            <p:txBody>
              <a:bodyPr wrap="square" rtlCol="0">
                <a:spAutoFit/>
              </a:bodyPr>
              <a:lstStyle/>
              <a:p>
                <a:pPr algn="ctr"/>
                <a:r>
                  <a:rPr lang="en-US" b="1" dirty="0">
                    <a:solidFill>
                      <a:schemeClr val="bg1"/>
                    </a:solidFill>
                  </a:rPr>
                  <a:t>Marikina River</a:t>
                </a:r>
              </a:p>
            </p:txBody>
          </p:sp>
        </p:grpSp>
        <p:grpSp>
          <p:nvGrpSpPr>
            <p:cNvPr id="10" name="Group 9"/>
            <p:cNvGrpSpPr/>
            <p:nvPr/>
          </p:nvGrpSpPr>
          <p:grpSpPr>
            <a:xfrm>
              <a:off x="881655" y="3922978"/>
              <a:ext cx="3581400" cy="2409231"/>
              <a:chOff x="881655" y="3922978"/>
              <a:chExt cx="3581400" cy="2409231"/>
            </a:xfrm>
          </p:grpSpPr>
          <p:pic>
            <p:nvPicPr>
              <p:cNvPr id="3076" name="Picture 4" descr="C:\Users\denr\Desktop\2014-01-21T043428Z_1305609141_GM1EA1L0X7U01_RTRMADP_3_PHILIPPIN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655" y="3922978"/>
                <a:ext cx="3581400" cy="2409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902216" y="5950630"/>
                <a:ext cx="1560839" cy="369332"/>
              </a:xfrm>
              <a:prstGeom prst="rect">
                <a:avLst/>
              </a:prstGeom>
              <a:noFill/>
            </p:spPr>
            <p:txBody>
              <a:bodyPr wrap="square" rtlCol="0">
                <a:spAutoFit/>
              </a:bodyPr>
              <a:lstStyle/>
              <a:p>
                <a:pPr algn="ctr"/>
                <a:r>
                  <a:rPr lang="en-US" b="1" dirty="0" err="1">
                    <a:solidFill>
                      <a:schemeClr val="bg1"/>
                    </a:solidFill>
                  </a:rPr>
                  <a:t>Tacloban</a:t>
                </a:r>
                <a:r>
                  <a:rPr lang="en-US" b="1" dirty="0">
                    <a:solidFill>
                      <a:schemeClr val="bg1"/>
                    </a:solidFill>
                  </a:rPr>
                  <a:t> City</a:t>
                </a:r>
              </a:p>
            </p:txBody>
          </p:sp>
        </p:grpSp>
        <p:grpSp>
          <p:nvGrpSpPr>
            <p:cNvPr id="13" name="Group 12"/>
            <p:cNvGrpSpPr/>
            <p:nvPr/>
          </p:nvGrpSpPr>
          <p:grpSpPr>
            <a:xfrm>
              <a:off x="4661439" y="3922978"/>
              <a:ext cx="3698731" cy="2372650"/>
              <a:chOff x="4661439" y="3922978"/>
              <a:chExt cx="3698731" cy="2372650"/>
            </a:xfrm>
          </p:grpSpPr>
          <p:pic>
            <p:nvPicPr>
              <p:cNvPr id="12" name="Picture 2" descr="C:\Users\denr\Desktop\Typhoon_Pedring_Nueva_Ecija_Pampanga.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3617" t="4616" r="7680" b="7251"/>
              <a:stretch/>
            </p:blipFill>
            <p:spPr bwMode="auto">
              <a:xfrm>
                <a:off x="4661439" y="3922978"/>
                <a:ext cx="3613634" cy="2372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468256" y="5918364"/>
                <a:ext cx="1891914" cy="369332"/>
              </a:xfrm>
              <a:prstGeom prst="rect">
                <a:avLst/>
              </a:prstGeom>
              <a:noFill/>
            </p:spPr>
            <p:txBody>
              <a:bodyPr wrap="square" rtlCol="0">
                <a:spAutoFit/>
              </a:bodyPr>
              <a:lstStyle/>
              <a:p>
                <a:pPr algn="ctr"/>
                <a:r>
                  <a:rPr lang="en-US" b="1" dirty="0">
                    <a:solidFill>
                      <a:schemeClr val="bg1"/>
                    </a:solidFill>
                  </a:rPr>
                  <a:t>Pampanga River</a:t>
                </a:r>
              </a:p>
            </p:txBody>
          </p:sp>
        </p:grpSp>
      </p:grpSp>
    </p:spTree>
    <p:extLst>
      <p:ext uri="{BB962C8B-B14F-4D97-AF65-F5344CB8AC3E}">
        <p14:creationId xmlns:p14="http://schemas.microsoft.com/office/powerpoint/2010/main" val="1681411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276" y="381000"/>
            <a:ext cx="10155751" cy="796305"/>
          </a:xfrm>
          <a:prstGeom prst="rect">
            <a:avLst/>
          </a:prstGeom>
          <a:ln/>
        </p:spPr>
        <p:style>
          <a:lnRef idx="0">
            <a:schemeClr val="accent2"/>
          </a:lnRef>
          <a:fillRef idx="3">
            <a:schemeClr val="accent2"/>
          </a:fillRef>
          <a:effectRef idx="3">
            <a:schemeClr val="accent2"/>
          </a:effectRef>
          <a:fontRef idx="minor">
            <a:schemeClr val="lt1"/>
          </a:fontRef>
        </p:style>
        <p:txBody>
          <a:bodyPr vert="horz" wrap="square" lIns="90485" tIns="44449" rIns="90485" bIns="44449"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2800" b="1" dirty="0">
                <a:ln>
                  <a:solidFill>
                    <a:schemeClr val="tx2"/>
                  </a:solidFill>
                </a:ln>
                <a:effectLst>
                  <a:glow rad="63500">
                    <a:schemeClr val="accent1">
                      <a:satMod val="175000"/>
                      <a:alpha val="40000"/>
                    </a:schemeClr>
                  </a:glow>
                </a:effectLst>
              </a:rPr>
              <a:t>INTEGRATED WATERSHED PLANNING AND MANAGEMENT</a:t>
            </a:r>
          </a:p>
        </p:txBody>
      </p:sp>
      <p:grpSp>
        <p:nvGrpSpPr>
          <p:cNvPr id="7" name="Group 5"/>
          <p:cNvGrpSpPr>
            <a:grpSpLocks/>
          </p:cNvGrpSpPr>
          <p:nvPr/>
        </p:nvGrpSpPr>
        <p:grpSpPr bwMode="auto">
          <a:xfrm>
            <a:off x="2242213" y="1333834"/>
            <a:ext cx="4595931" cy="1119188"/>
            <a:chOff x="829" y="1579"/>
            <a:chExt cx="1635" cy="705"/>
          </a:xfrm>
        </p:grpSpPr>
        <p:sp>
          <p:nvSpPr>
            <p:cNvPr id="8" name="Line 6"/>
            <p:cNvSpPr>
              <a:spLocks noChangeShapeType="1"/>
            </p:cNvSpPr>
            <p:nvPr/>
          </p:nvSpPr>
          <p:spPr bwMode="auto">
            <a:xfrm>
              <a:off x="1547" y="2025"/>
              <a:ext cx="0" cy="259"/>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wrap="none" anchor="ctr"/>
            <a:lstStyle/>
            <a:p>
              <a:pPr eaLnBrk="0" fontAlgn="base" hangingPunct="0">
                <a:spcBef>
                  <a:spcPct val="0"/>
                </a:spcBef>
                <a:spcAft>
                  <a:spcPct val="0"/>
                </a:spcAft>
              </a:pPr>
              <a:endParaRPr lang="en-US">
                <a:solidFill>
                  <a:prstClr val="black"/>
                </a:solidFill>
              </a:endParaRPr>
            </a:p>
          </p:txBody>
        </p:sp>
        <p:sp>
          <p:nvSpPr>
            <p:cNvPr id="9" name="Text Box 7"/>
            <p:cNvSpPr txBox="1">
              <a:spLocks noChangeArrowheads="1"/>
            </p:cNvSpPr>
            <p:nvPr/>
          </p:nvSpPr>
          <p:spPr bwMode="auto">
            <a:xfrm>
              <a:off x="829" y="1579"/>
              <a:ext cx="1635" cy="446"/>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fontAlgn="base">
                <a:spcBef>
                  <a:spcPct val="50000"/>
                </a:spcBef>
                <a:spcAft>
                  <a:spcPct val="0"/>
                </a:spcAft>
                <a:buClrTx/>
                <a:buSzTx/>
                <a:buFontTx/>
                <a:buNone/>
              </a:pPr>
              <a:r>
                <a:rPr lang="en-US" altLang="en-US" sz="2000" dirty="0">
                  <a:solidFill>
                    <a:prstClr val="black"/>
                  </a:solidFill>
                  <a:latin typeface="Arial" charset="0"/>
                </a:rPr>
                <a:t>National Gov</a:t>
              </a:r>
              <a:r>
                <a:rPr lang="en-US" altLang="en-US" sz="2000" dirty="0">
                  <a:solidFill>
                    <a:prstClr val="black"/>
                  </a:solidFill>
                  <a:latin typeface="Arial" charset="0"/>
                  <a:cs typeface="Arial" charset="0"/>
                </a:rPr>
                <a:t>'</a:t>
              </a:r>
              <a:r>
                <a:rPr lang="en-US" altLang="en-US" sz="2000" dirty="0">
                  <a:solidFill>
                    <a:prstClr val="black"/>
                  </a:solidFill>
                  <a:latin typeface="Arial" charset="0"/>
                </a:rPr>
                <a:t>t. Agencies (multi-agencies) -National Programs</a:t>
              </a:r>
            </a:p>
          </p:txBody>
        </p:sp>
      </p:grpSp>
      <p:grpSp>
        <p:nvGrpSpPr>
          <p:cNvPr id="10" name="Group 8"/>
          <p:cNvGrpSpPr>
            <a:grpSpLocks/>
          </p:cNvGrpSpPr>
          <p:nvPr/>
        </p:nvGrpSpPr>
        <p:grpSpPr bwMode="auto">
          <a:xfrm>
            <a:off x="5925518" y="1908179"/>
            <a:ext cx="3901736" cy="1216028"/>
            <a:chOff x="3304" y="1413"/>
            <a:chExt cx="2194" cy="766"/>
          </a:xfrm>
        </p:grpSpPr>
        <p:sp>
          <p:nvSpPr>
            <p:cNvPr id="11" name="Text Box 9"/>
            <p:cNvSpPr txBox="1">
              <a:spLocks noChangeArrowheads="1"/>
            </p:cNvSpPr>
            <p:nvPr/>
          </p:nvSpPr>
          <p:spPr bwMode="auto">
            <a:xfrm>
              <a:off x="3914" y="1413"/>
              <a:ext cx="1584" cy="252"/>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fontAlgn="base">
                <a:spcBef>
                  <a:spcPct val="50000"/>
                </a:spcBef>
                <a:spcAft>
                  <a:spcPct val="0"/>
                </a:spcAft>
                <a:buClrTx/>
                <a:buSzTx/>
                <a:buFontTx/>
                <a:buNone/>
              </a:pPr>
              <a:r>
                <a:rPr lang="en-US" altLang="en-US" sz="2000" dirty="0">
                  <a:solidFill>
                    <a:prstClr val="black"/>
                  </a:solidFill>
                  <a:latin typeface="Arial" charset="0"/>
                </a:rPr>
                <a:t>Environmental Groups</a:t>
              </a:r>
            </a:p>
          </p:txBody>
        </p:sp>
        <p:sp>
          <p:nvSpPr>
            <p:cNvPr id="12" name="Line 10"/>
            <p:cNvSpPr>
              <a:spLocks noChangeShapeType="1"/>
            </p:cNvSpPr>
            <p:nvPr/>
          </p:nvSpPr>
          <p:spPr bwMode="auto">
            <a:xfrm flipH="1">
              <a:off x="3304" y="1648"/>
              <a:ext cx="604" cy="531"/>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wrap="none" anchor="ctr"/>
            <a:lstStyle/>
            <a:p>
              <a:pPr eaLnBrk="0" fontAlgn="base" hangingPunct="0">
                <a:spcBef>
                  <a:spcPct val="0"/>
                </a:spcBef>
                <a:spcAft>
                  <a:spcPct val="0"/>
                </a:spcAft>
              </a:pPr>
              <a:endParaRPr lang="en-US">
                <a:solidFill>
                  <a:prstClr val="black"/>
                </a:solidFill>
              </a:endParaRPr>
            </a:p>
          </p:txBody>
        </p:sp>
      </p:grpSp>
      <p:grpSp>
        <p:nvGrpSpPr>
          <p:cNvPr id="13" name="Group 11"/>
          <p:cNvGrpSpPr>
            <a:grpSpLocks/>
          </p:cNvGrpSpPr>
          <p:nvPr/>
        </p:nvGrpSpPr>
        <p:grpSpPr bwMode="auto">
          <a:xfrm>
            <a:off x="6060978" y="5187731"/>
            <a:ext cx="3878616" cy="400050"/>
            <a:chOff x="2424" y="3691"/>
            <a:chExt cx="2181" cy="252"/>
          </a:xfrm>
        </p:grpSpPr>
        <p:sp>
          <p:nvSpPr>
            <p:cNvPr id="14" name="Text Box 12"/>
            <p:cNvSpPr txBox="1">
              <a:spLocks noChangeArrowheads="1"/>
            </p:cNvSpPr>
            <p:nvPr/>
          </p:nvSpPr>
          <p:spPr bwMode="auto">
            <a:xfrm>
              <a:off x="3024" y="3691"/>
              <a:ext cx="1581" cy="252"/>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fontAlgn="base">
                <a:spcBef>
                  <a:spcPct val="50000"/>
                </a:spcBef>
                <a:spcAft>
                  <a:spcPct val="0"/>
                </a:spcAft>
                <a:buClrTx/>
                <a:buSzTx/>
                <a:buFontTx/>
                <a:buNone/>
              </a:pPr>
              <a:r>
                <a:rPr lang="en-US" altLang="en-US" sz="2000" dirty="0">
                  <a:solidFill>
                    <a:prstClr val="black"/>
                  </a:solidFill>
                  <a:latin typeface="Arial" charset="0"/>
                </a:rPr>
                <a:t>Local Organizations</a:t>
              </a:r>
            </a:p>
          </p:txBody>
        </p:sp>
        <p:sp>
          <p:nvSpPr>
            <p:cNvPr id="15" name="Line 13"/>
            <p:cNvSpPr>
              <a:spLocks noChangeShapeType="1"/>
            </p:cNvSpPr>
            <p:nvPr/>
          </p:nvSpPr>
          <p:spPr bwMode="auto">
            <a:xfrm flipH="1" flipV="1">
              <a:off x="2424" y="3691"/>
              <a:ext cx="600" cy="126"/>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wrap="none" anchor="ctr"/>
            <a:lstStyle/>
            <a:p>
              <a:pPr eaLnBrk="0" fontAlgn="base" hangingPunct="0">
                <a:spcBef>
                  <a:spcPct val="0"/>
                </a:spcBef>
                <a:spcAft>
                  <a:spcPct val="0"/>
                </a:spcAft>
              </a:pPr>
              <a:endParaRPr lang="en-US">
                <a:solidFill>
                  <a:prstClr val="black"/>
                </a:solidFill>
              </a:endParaRPr>
            </a:p>
          </p:txBody>
        </p:sp>
      </p:grpSp>
      <p:grpSp>
        <p:nvGrpSpPr>
          <p:cNvPr id="16" name="Group 14"/>
          <p:cNvGrpSpPr>
            <a:grpSpLocks/>
          </p:cNvGrpSpPr>
          <p:nvPr/>
        </p:nvGrpSpPr>
        <p:grpSpPr bwMode="auto">
          <a:xfrm>
            <a:off x="6462586" y="3459169"/>
            <a:ext cx="3533614" cy="1200150"/>
            <a:chOff x="3298" y="2467"/>
            <a:chExt cx="1987" cy="756"/>
          </a:xfrm>
        </p:grpSpPr>
        <p:sp>
          <p:nvSpPr>
            <p:cNvPr id="17" name="Text Box 15"/>
            <p:cNvSpPr txBox="1">
              <a:spLocks noChangeArrowheads="1"/>
            </p:cNvSpPr>
            <p:nvPr/>
          </p:nvSpPr>
          <p:spPr bwMode="auto">
            <a:xfrm>
              <a:off x="3884" y="2467"/>
              <a:ext cx="1401" cy="756"/>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fontAlgn="base">
                <a:spcBef>
                  <a:spcPct val="50000"/>
                </a:spcBef>
                <a:spcAft>
                  <a:spcPct val="0"/>
                </a:spcAft>
                <a:buClrTx/>
                <a:buSzTx/>
                <a:buFontTx/>
                <a:buNone/>
              </a:pPr>
              <a:r>
                <a:rPr lang="en-US" altLang="en-US" sz="1800" dirty="0">
                  <a:solidFill>
                    <a:prstClr val="black"/>
                  </a:solidFill>
                  <a:latin typeface="Arial" charset="0"/>
                </a:rPr>
                <a:t>Regional Offices (Multi-</a:t>
              </a:r>
              <a:r>
                <a:rPr lang="en-US" altLang="en-US" sz="1800" dirty="0" err="1">
                  <a:solidFill>
                    <a:prstClr val="black"/>
                  </a:solidFill>
                  <a:latin typeface="Arial" charset="0"/>
                </a:rPr>
                <a:t>sectoral</a:t>
              </a:r>
              <a:r>
                <a:rPr lang="en-US" altLang="en-US" sz="1800" dirty="0">
                  <a:solidFill>
                    <a:prstClr val="black"/>
                  </a:solidFill>
                  <a:latin typeface="Arial" charset="0"/>
                </a:rPr>
                <a:t> </a:t>
              </a:r>
              <a:r>
                <a:rPr lang="en-US" altLang="en-US" sz="1800" dirty="0">
                  <a:solidFill>
                    <a:prstClr val="black"/>
                  </a:solidFill>
                  <a:latin typeface="Arial" charset="0"/>
                  <a:cs typeface="Arial" charset="0"/>
                </a:rPr>
                <a:t>&amp; multidisciplinary) – Regional Programs</a:t>
              </a:r>
              <a:r>
                <a:rPr lang="en-US" altLang="en-US" sz="1800" dirty="0">
                  <a:solidFill>
                    <a:prstClr val="black"/>
                  </a:solidFill>
                  <a:latin typeface="Arial" charset="0"/>
                </a:rPr>
                <a:t> </a:t>
              </a:r>
            </a:p>
          </p:txBody>
        </p:sp>
        <p:sp>
          <p:nvSpPr>
            <p:cNvPr id="18" name="Line 16"/>
            <p:cNvSpPr>
              <a:spLocks noChangeShapeType="1"/>
            </p:cNvSpPr>
            <p:nvPr/>
          </p:nvSpPr>
          <p:spPr bwMode="auto">
            <a:xfrm flipH="1">
              <a:off x="3298" y="2904"/>
              <a:ext cx="586" cy="63"/>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wrap="none" anchor="ctr"/>
            <a:lstStyle/>
            <a:p>
              <a:pPr eaLnBrk="0" fontAlgn="base" hangingPunct="0">
                <a:spcBef>
                  <a:spcPct val="0"/>
                </a:spcBef>
                <a:spcAft>
                  <a:spcPct val="0"/>
                </a:spcAft>
              </a:pPr>
              <a:endParaRPr lang="en-US">
                <a:solidFill>
                  <a:prstClr val="black"/>
                </a:solidFill>
              </a:endParaRPr>
            </a:p>
          </p:txBody>
        </p:sp>
      </p:grpSp>
      <p:grpSp>
        <p:nvGrpSpPr>
          <p:cNvPr id="19" name="Group 17"/>
          <p:cNvGrpSpPr>
            <a:grpSpLocks/>
          </p:cNvGrpSpPr>
          <p:nvPr/>
        </p:nvGrpSpPr>
        <p:grpSpPr bwMode="auto">
          <a:xfrm>
            <a:off x="951628" y="5081784"/>
            <a:ext cx="3192946" cy="1622426"/>
            <a:chOff x="626" y="3431"/>
            <a:chExt cx="1249" cy="1022"/>
          </a:xfrm>
        </p:grpSpPr>
        <p:sp>
          <p:nvSpPr>
            <p:cNvPr id="20" name="Text Box 18"/>
            <p:cNvSpPr txBox="1">
              <a:spLocks noChangeArrowheads="1"/>
            </p:cNvSpPr>
            <p:nvPr/>
          </p:nvSpPr>
          <p:spPr bwMode="auto">
            <a:xfrm>
              <a:off x="626" y="4007"/>
              <a:ext cx="1202" cy="446"/>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fontAlgn="base">
                <a:spcBef>
                  <a:spcPct val="50000"/>
                </a:spcBef>
                <a:spcAft>
                  <a:spcPct val="0"/>
                </a:spcAft>
                <a:buClrTx/>
                <a:buSzTx/>
                <a:buFontTx/>
                <a:buNone/>
              </a:pPr>
              <a:r>
                <a:rPr lang="en-US" altLang="en-US" sz="2000" dirty="0">
                  <a:solidFill>
                    <a:prstClr val="black"/>
                  </a:solidFill>
                  <a:latin typeface="Arial" charset="0"/>
                </a:rPr>
                <a:t>Indigenous Peoples Programs</a:t>
              </a:r>
            </a:p>
          </p:txBody>
        </p:sp>
        <p:sp>
          <p:nvSpPr>
            <p:cNvPr id="21" name="Line 19"/>
            <p:cNvSpPr>
              <a:spLocks noChangeShapeType="1"/>
            </p:cNvSpPr>
            <p:nvPr/>
          </p:nvSpPr>
          <p:spPr bwMode="auto">
            <a:xfrm flipV="1">
              <a:off x="1336" y="3431"/>
              <a:ext cx="539" cy="576"/>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wrap="none" anchor="ctr"/>
            <a:lstStyle/>
            <a:p>
              <a:pPr eaLnBrk="0" fontAlgn="base" hangingPunct="0">
                <a:spcBef>
                  <a:spcPct val="0"/>
                </a:spcBef>
                <a:spcAft>
                  <a:spcPct val="0"/>
                </a:spcAft>
              </a:pPr>
              <a:endParaRPr lang="en-US">
                <a:solidFill>
                  <a:prstClr val="black"/>
                </a:solidFill>
              </a:endParaRPr>
            </a:p>
          </p:txBody>
        </p:sp>
      </p:grpSp>
      <p:grpSp>
        <p:nvGrpSpPr>
          <p:cNvPr id="22" name="Group 20"/>
          <p:cNvGrpSpPr>
            <a:grpSpLocks/>
          </p:cNvGrpSpPr>
          <p:nvPr/>
        </p:nvGrpSpPr>
        <p:grpSpPr bwMode="auto">
          <a:xfrm>
            <a:off x="170727" y="2362806"/>
            <a:ext cx="3243741" cy="1055688"/>
            <a:chOff x="96" y="2311"/>
            <a:chExt cx="1824" cy="665"/>
          </a:xfrm>
        </p:grpSpPr>
        <p:sp>
          <p:nvSpPr>
            <p:cNvPr id="23" name="Text Box 21"/>
            <p:cNvSpPr txBox="1">
              <a:spLocks noChangeArrowheads="1"/>
            </p:cNvSpPr>
            <p:nvPr/>
          </p:nvSpPr>
          <p:spPr bwMode="auto">
            <a:xfrm>
              <a:off x="96" y="2311"/>
              <a:ext cx="1248" cy="446"/>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fontAlgn="base">
                <a:spcBef>
                  <a:spcPct val="50000"/>
                </a:spcBef>
                <a:spcAft>
                  <a:spcPct val="0"/>
                </a:spcAft>
                <a:buClrTx/>
                <a:buSzTx/>
                <a:buFontTx/>
                <a:buNone/>
              </a:pPr>
              <a:r>
                <a:rPr lang="en-US" altLang="en-US" sz="2000" dirty="0">
                  <a:solidFill>
                    <a:prstClr val="black"/>
                  </a:solidFill>
                  <a:latin typeface="Arial" charset="0"/>
                </a:rPr>
                <a:t>Agricultural Interest Groups</a:t>
              </a:r>
            </a:p>
          </p:txBody>
        </p:sp>
        <p:sp>
          <p:nvSpPr>
            <p:cNvPr id="24" name="Line 22"/>
            <p:cNvSpPr>
              <a:spLocks noChangeShapeType="1"/>
            </p:cNvSpPr>
            <p:nvPr/>
          </p:nvSpPr>
          <p:spPr bwMode="auto">
            <a:xfrm>
              <a:off x="1344" y="2757"/>
              <a:ext cx="576" cy="219"/>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wrap="none" anchor="ctr"/>
            <a:lstStyle/>
            <a:p>
              <a:pPr eaLnBrk="0" fontAlgn="base" hangingPunct="0">
                <a:spcBef>
                  <a:spcPct val="0"/>
                </a:spcBef>
                <a:spcAft>
                  <a:spcPct val="0"/>
                </a:spcAft>
              </a:pPr>
              <a:endParaRPr lang="en-US">
                <a:solidFill>
                  <a:prstClr val="black"/>
                </a:solidFill>
              </a:endParaRPr>
            </a:p>
          </p:txBody>
        </p:sp>
      </p:grpSp>
      <p:grpSp>
        <p:nvGrpSpPr>
          <p:cNvPr id="25" name="Group 23"/>
          <p:cNvGrpSpPr>
            <a:grpSpLocks/>
          </p:cNvGrpSpPr>
          <p:nvPr/>
        </p:nvGrpSpPr>
        <p:grpSpPr bwMode="auto">
          <a:xfrm>
            <a:off x="232520" y="3704413"/>
            <a:ext cx="3007219" cy="909638"/>
            <a:chOff x="278" y="2307"/>
            <a:chExt cx="1691" cy="573"/>
          </a:xfrm>
        </p:grpSpPr>
        <p:sp>
          <p:nvSpPr>
            <p:cNvPr id="26" name="Text Box 24"/>
            <p:cNvSpPr txBox="1">
              <a:spLocks noChangeArrowheads="1"/>
            </p:cNvSpPr>
            <p:nvPr/>
          </p:nvSpPr>
          <p:spPr bwMode="auto">
            <a:xfrm>
              <a:off x="278" y="2307"/>
              <a:ext cx="1248" cy="446"/>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fontAlgn="base">
                <a:spcBef>
                  <a:spcPct val="50000"/>
                </a:spcBef>
                <a:spcAft>
                  <a:spcPct val="0"/>
                </a:spcAft>
                <a:buClrTx/>
                <a:buSzTx/>
                <a:buFontTx/>
                <a:buNone/>
              </a:pPr>
              <a:r>
                <a:rPr lang="en-US" altLang="en-US" sz="2000" dirty="0">
                  <a:solidFill>
                    <a:prstClr val="black"/>
                  </a:solidFill>
                  <a:latin typeface="Arial" charset="0"/>
                </a:rPr>
                <a:t>Other Sector interest Groups</a:t>
              </a:r>
            </a:p>
          </p:txBody>
        </p:sp>
        <p:sp>
          <p:nvSpPr>
            <p:cNvPr id="27" name="Line 25"/>
            <p:cNvSpPr>
              <a:spLocks noChangeShapeType="1"/>
            </p:cNvSpPr>
            <p:nvPr/>
          </p:nvSpPr>
          <p:spPr bwMode="auto">
            <a:xfrm>
              <a:off x="1536" y="2753"/>
              <a:ext cx="433" cy="127"/>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wrap="none" anchor="ctr"/>
            <a:lstStyle/>
            <a:p>
              <a:pPr eaLnBrk="0" fontAlgn="base" hangingPunct="0">
                <a:spcBef>
                  <a:spcPct val="0"/>
                </a:spcBef>
                <a:spcAft>
                  <a:spcPct val="0"/>
                </a:spcAft>
              </a:pPr>
              <a:endParaRPr lang="en-US">
                <a:solidFill>
                  <a:prstClr val="black"/>
                </a:solidFill>
              </a:endParaRPr>
            </a:p>
          </p:txBody>
        </p:sp>
      </p:grpSp>
      <p:sp>
        <p:nvSpPr>
          <p:cNvPr id="28" name="Freeform 27"/>
          <p:cNvSpPr>
            <a:spLocks/>
          </p:cNvSpPr>
          <p:nvPr/>
        </p:nvSpPr>
        <p:spPr bwMode="auto">
          <a:xfrm>
            <a:off x="3243743" y="2514600"/>
            <a:ext cx="3158380" cy="3276600"/>
          </a:xfrm>
          <a:custGeom>
            <a:avLst/>
            <a:gdLst>
              <a:gd name="T0" fmla="*/ 2147483647 w 2277"/>
              <a:gd name="T1" fmla="*/ 2147483647 h 3413"/>
              <a:gd name="T2" fmla="*/ 2147483647 w 2277"/>
              <a:gd name="T3" fmla="*/ 2147483647 h 3413"/>
              <a:gd name="T4" fmla="*/ 2147483647 w 2277"/>
              <a:gd name="T5" fmla="*/ 2147483647 h 3413"/>
              <a:gd name="T6" fmla="*/ 2147483647 w 2277"/>
              <a:gd name="T7" fmla="*/ 2147483647 h 3413"/>
              <a:gd name="T8" fmla="*/ 2147483647 w 2277"/>
              <a:gd name="T9" fmla="*/ 2147483647 h 3413"/>
              <a:gd name="T10" fmla="*/ 2147483647 w 2277"/>
              <a:gd name="T11" fmla="*/ 2147483647 h 3413"/>
              <a:gd name="T12" fmla="*/ 2147483647 w 2277"/>
              <a:gd name="T13" fmla="*/ 2147483647 h 3413"/>
              <a:gd name="T14" fmla="*/ 2147483647 w 2277"/>
              <a:gd name="T15" fmla="*/ 2147483647 h 3413"/>
              <a:gd name="T16" fmla="*/ 0 w 2277"/>
              <a:gd name="T17" fmla="*/ 2147483647 h 3413"/>
              <a:gd name="T18" fmla="*/ 0 w 2277"/>
              <a:gd name="T19" fmla="*/ 2147483647 h 3413"/>
              <a:gd name="T20" fmla="*/ 0 w 2277"/>
              <a:gd name="T21" fmla="*/ 2147483647 h 3413"/>
              <a:gd name="T22" fmla="*/ 2147483647 w 2277"/>
              <a:gd name="T23" fmla="*/ 2147483647 h 3413"/>
              <a:gd name="T24" fmla="*/ 2147483647 w 2277"/>
              <a:gd name="T25" fmla="*/ 2147483647 h 3413"/>
              <a:gd name="T26" fmla="*/ 2147483647 w 2277"/>
              <a:gd name="T27" fmla="*/ 2147483647 h 3413"/>
              <a:gd name="T28" fmla="*/ 2147483647 w 2277"/>
              <a:gd name="T29" fmla="*/ 2147483647 h 3413"/>
              <a:gd name="T30" fmla="*/ 2147483647 w 2277"/>
              <a:gd name="T31" fmla="*/ 2147483647 h 3413"/>
              <a:gd name="T32" fmla="*/ 2147483647 w 2277"/>
              <a:gd name="T33" fmla="*/ 2147483647 h 3413"/>
              <a:gd name="T34" fmla="*/ 2147483647 w 2277"/>
              <a:gd name="T35" fmla="*/ 2147483647 h 3413"/>
              <a:gd name="T36" fmla="*/ 2147483647 w 2277"/>
              <a:gd name="T37" fmla="*/ 2147483647 h 3413"/>
              <a:gd name="T38" fmla="*/ 2147483647 w 2277"/>
              <a:gd name="T39" fmla="*/ 2147483647 h 3413"/>
              <a:gd name="T40" fmla="*/ 2147483647 w 2277"/>
              <a:gd name="T41" fmla="*/ 2147483647 h 3413"/>
              <a:gd name="T42" fmla="*/ 2147483647 w 2277"/>
              <a:gd name="T43" fmla="*/ 2147483647 h 3413"/>
              <a:gd name="T44" fmla="*/ 2147483647 w 2277"/>
              <a:gd name="T45" fmla="*/ 2147483647 h 3413"/>
              <a:gd name="T46" fmla="*/ 2147483647 w 2277"/>
              <a:gd name="T47" fmla="*/ 2147483647 h 3413"/>
              <a:gd name="T48" fmla="*/ 2147483647 w 2277"/>
              <a:gd name="T49" fmla="*/ 2147483647 h 3413"/>
              <a:gd name="T50" fmla="*/ 2147483647 w 2277"/>
              <a:gd name="T51" fmla="*/ 2147483647 h 3413"/>
              <a:gd name="T52" fmla="*/ 2147483647 w 2277"/>
              <a:gd name="T53" fmla="*/ 2147483647 h 3413"/>
              <a:gd name="T54" fmla="*/ 2147483647 w 2277"/>
              <a:gd name="T55" fmla="*/ 2147483647 h 3413"/>
              <a:gd name="T56" fmla="*/ 2147483647 w 2277"/>
              <a:gd name="T57" fmla="*/ 2147483647 h 3413"/>
              <a:gd name="T58" fmla="*/ 2147483647 w 2277"/>
              <a:gd name="T59" fmla="*/ 2147483647 h 3413"/>
              <a:gd name="T60" fmla="*/ 2147483647 w 2277"/>
              <a:gd name="T61" fmla="*/ 2147483647 h 3413"/>
              <a:gd name="T62" fmla="*/ 2147483647 w 2277"/>
              <a:gd name="T63" fmla="*/ 2147483647 h 3413"/>
              <a:gd name="T64" fmla="*/ 2147483647 w 2277"/>
              <a:gd name="T65" fmla="*/ 2147483647 h 3413"/>
              <a:gd name="T66" fmla="*/ 2147483647 w 2277"/>
              <a:gd name="T67" fmla="*/ 2147483647 h 3413"/>
              <a:gd name="T68" fmla="*/ 2147483647 w 2277"/>
              <a:gd name="T69" fmla="*/ 2147483647 h 3413"/>
              <a:gd name="T70" fmla="*/ 2147483647 w 2277"/>
              <a:gd name="T71" fmla="*/ 2147483647 h 3413"/>
              <a:gd name="T72" fmla="*/ 2147483647 w 2277"/>
              <a:gd name="T73" fmla="*/ 2147483647 h 3413"/>
              <a:gd name="T74" fmla="*/ 2147483647 w 2277"/>
              <a:gd name="T75" fmla="*/ 2147483647 h 3413"/>
              <a:gd name="T76" fmla="*/ 2147483647 w 2277"/>
              <a:gd name="T77" fmla="*/ 2147483647 h 3413"/>
              <a:gd name="T78" fmla="*/ 2147483647 w 2277"/>
              <a:gd name="T79" fmla="*/ 2147483647 h 3413"/>
              <a:gd name="T80" fmla="*/ 2147483647 w 2277"/>
              <a:gd name="T81" fmla="*/ 2147483647 h 3413"/>
              <a:gd name="T82" fmla="*/ 2147483647 w 2277"/>
              <a:gd name="T83" fmla="*/ 2147483647 h 3413"/>
              <a:gd name="T84" fmla="*/ 2147483647 w 2277"/>
              <a:gd name="T85" fmla="*/ 2147483647 h 3413"/>
              <a:gd name="T86" fmla="*/ 2147483647 w 2277"/>
              <a:gd name="T87" fmla="*/ 2147483647 h 3413"/>
              <a:gd name="T88" fmla="*/ 2147483647 w 2277"/>
              <a:gd name="T89" fmla="*/ 0 h 3413"/>
              <a:gd name="T90" fmla="*/ 2147483647 w 2277"/>
              <a:gd name="T91" fmla="*/ 0 h 3413"/>
              <a:gd name="T92" fmla="*/ 2147483647 w 2277"/>
              <a:gd name="T93" fmla="*/ 2147483647 h 3413"/>
              <a:gd name="T94" fmla="*/ 2147483647 w 2277"/>
              <a:gd name="T95" fmla="*/ 2147483647 h 34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77"/>
              <a:gd name="T145" fmla="*/ 0 h 3413"/>
              <a:gd name="T146" fmla="*/ 2277 w 2277"/>
              <a:gd name="T147" fmla="*/ 3413 h 34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77" h="3413">
                <a:moveTo>
                  <a:pt x="496" y="64"/>
                </a:moveTo>
                <a:lnTo>
                  <a:pt x="438" y="50"/>
                </a:lnTo>
                <a:lnTo>
                  <a:pt x="400" y="63"/>
                </a:lnTo>
                <a:lnTo>
                  <a:pt x="363" y="100"/>
                </a:lnTo>
                <a:lnTo>
                  <a:pt x="325" y="138"/>
                </a:lnTo>
                <a:lnTo>
                  <a:pt x="288" y="188"/>
                </a:lnTo>
                <a:lnTo>
                  <a:pt x="263" y="250"/>
                </a:lnTo>
                <a:lnTo>
                  <a:pt x="225" y="288"/>
                </a:lnTo>
                <a:lnTo>
                  <a:pt x="225" y="338"/>
                </a:lnTo>
                <a:lnTo>
                  <a:pt x="200" y="388"/>
                </a:lnTo>
                <a:lnTo>
                  <a:pt x="200" y="438"/>
                </a:lnTo>
                <a:lnTo>
                  <a:pt x="188" y="488"/>
                </a:lnTo>
                <a:lnTo>
                  <a:pt x="188" y="525"/>
                </a:lnTo>
                <a:lnTo>
                  <a:pt x="175" y="563"/>
                </a:lnTo>
                <a:lnTo>
                  <a:pt x="175" y="613"/>
                </a:lnTo>
                <a:lnTo>
                  <a:pt x="175" y="650"/>
                </a:lnTo>
                <a:lnTo>
                  <a:pt x="175" y="688"/>
                </a:lnTo>
                <a:lnTo>
                  <a:pt x="163" y="738"/>
                </a:lnTo>
                <a:lnTo>
                  <a:pt x="163" y="788"/>
                </a:lnTo>
                <a:lnTo>
                  <a:pt x="163" y="863"/>
                </a:lnTo>
                <a:lnTo>
                  <a:pt x="150" y="900"/>
                </a:lnTo>
                <a:lnTo>
                  <a:pt x="150" y="938"/>
                </a:lnTo>
                <a:lnTo>
                  <a:pt x="138" y="975"/>
                </a:lnTo>
                <a:lnTo>
                  <a:pt x="113" y="1013"/>
                </a:lnTo>
                <a:lnTo>
                  <a:pt x="88" y="1063"/>
                </a:lnTo>
                <a:lnTo>
                  <a:pt x="50" y="1100"/>
                </a:lnTo>
                <a:lnTo>
                  <a:pt x="50" y="1138"/>
                </a:lnTo>
                <a:lnTo>
                  <a:pt x="38" y="1175"/>
                </a:lnTo>
                <a:lnTo>
                  <a:pt x="25" y="1213"/>
                </a:lnTo>
                <a:lnTo>
                  <a:pt x="13" y="1263"/>
                </a:lnTo>
                <a:lnTo>
                  <a:pt x="13" y="1300"/>
                </a:lnTo>
                <a:lnTo>
                  <a:pt x="13" y="1338"/>
                </a:lnTo>
                <a:lnTo>
                  <a:pt x="0" y="1375"/>
                </a:lnTo>
                <a:lnTo>
                  <a:pt x="0" y="1413"/>
                </a:lnTo>
                <a:lnTo>
                  <a:pt x="0" y="1450"/>
                </a:lnTo>
                <a:lnTo>
                  <a:pt x="0" y="1488"/>
                </a:lnTo>
                <a:lnTo>
                  <a:pt x="0" y="1538"/>
                </a:lnTo>
                <a:lnTo>
                  <a:pt x="0" y="1588"/>
                </a:lnTo>
                <a:lnTo>
                  <a:pt x="0" y="1625"/>
                </a:lnTo>
                <a:lnTo>
                  <a:pt x="0" y="1662"/>
                </a:lnTo>
                <a:lnTo>
                  <a:pt x="0" y="1725"/>
                </a:lnTo>
                <a:lnTo>
                  <a:pt x="0" y="1762"/>
                </a:lnTo>
                <a:lnTo>
                  <a:pt x="0" y="1800"/>
                </a:lnTo>
                <a:lnTo>
                  <a:pt x="0" y="1850"/>
                </a:lnTo>
                <a:lnTo>
                  <a:pt x="0" y="1900"/>
                </a:lnTo>
                <a:lnTo>
                  <a:pt x="0" y="1950"/>
                </a:lnTo>
                <a:lnTo>
                  <a:pt x="0" y="1987"/>
                </a:lnTo>
                <a:lnTo>
                  <a:pt x="13" y="2025"/>
                </a:lnTo>
                <a:lnTo>
                  <a:pt x="13" y="2062"/>
                </a:lnTo>
                <a:lnTo>
                  <a:pt x="13" y="2112"/>
                </a:lnTo>
                <a:lnTo>
                  <a:pt x="25" y="2150"/>
                </a:lnTo>
                <a:lnTo>
                  <a:pt x="50" y="2187"/>
                </a:lnTo>
                <a:lnTo>
                  <a:pt x="88" y="2225"/>
                </a:lnTo>
                <a:lnTo>
                  <a:pt x="113" y="2262"/>
                </a:lnTo>
                <a:lnTo>
                  <a:pt x="163" y="2287"/>
                </a:lnTo>
                <a:lnTo>
                  <a:pt x="200" y="2312"/>
                </a:lnTo>
                <a:lnTo>
                  <a:pt x="238" y="2350"/>
                </a:lnTo>
                <a:lnTo>
                  <a:pt x="275" y="2387"/>
                </a:lnTo>
                <a:lnTo>
                  <a:pt x="313" y="2400"/>
                </a:lnTo>
                <a:lnTo>
                  <a:pt x="338" y="2437"/>
                </a:lnTo>
                <a:lnTo>
                  <a:pt x="375" y="2462"/>
                </a:lnTo>
                <a:lnTo>
                  <a:pt x="413" y="2487"/>
                </a:lnTo>
                <a:lnTo>
                  <a:pt x="451" y="2512"/>
                </a:lnTo>
                <a:lnTo>
                  <a:pt x="488" y="2537"/>
                </a:lnTo>
                <a:lnTo>
                  <a:pt x="526" y="2562"/>
                </a:lnTo>
                <a:lnTo>
                  <a:pt x="563" y="2600"/>
                </a:lnTo>
                <a:lnTo>
                  <a:pt x="601" y="2612"/>
                </a:lnTo>
                <a:lnTo>
                  <a:pt x="626" y="2650"/>
                </a:lnTo>
                <a:lnTo>
                  <a:pt x="663" y="2662"/>
                </a:lnTo>
                <a:lnTo>
                  <a:pt x="688" y="2700"/>
                </a:lnTo>
                <a:lnTo>
                  <a:pt x="726" y="2750"/>
                </a:lnTo>
                <a:lnTo>
                  <a:pt x="763" y="2762"/>
                </a:lnTo>
                <a:lnTo>
                  <a:pt x="788" y="2800"/>
                </a:lnTo>
                <a:lnTo>
                  <a:pt x="826" y="2825"/>
                </a:lnTo>
                <a:lnTo>
                  <a:pt x="863" y="2862"/>
                </a:lnTo>
                <a:lnTo>
                  <a:pt x="888" y="2900"/>
                </a:lnTo>
                <a:lnTo>
                  <a:pt x="913" y="2937"/>
                </a:lnTo>
                <a:lnTo>
                  <a:pt x="951" y="2962"/>
                </a:lnTo>
                <a:lnTo>
                  <a:pt x="963" y="3000"/>
                </a:lnTo>
                <a:lnTo>
                  <a:pt x="988" y="3050"/>
                </a:lnTo>
                <a:lnTo>
                  <a:pt x="1026" y="3087"/>
                </a:lnTo>
                <a:lnTo>
                  <a:pt x="1063" y="3125"/>
                </a:lnTo>
                <a:lnTo>
                  <a:pt x="1101" y="3175"/>
                </a:lnTo>
                <a:lnTo>
                  <a:pt x="1151" y="3212"/>
                </a:lnTo>
                <a:lnTo>
                  <a:pt x="1188" y="3250"/>
                </a:lnTo>
                <a:lnTo>
                  <a:pt x="1213" y="3287"/>
                </a:lnTo>
                <a:lnTo>
                  <a:pt x="1263" y="3325"/>
                </a:lnTo>
                <a:lnTo>
                  <a:pt x="1301" y="3375"/>
                </a:lnTo>
                <a:lnTo>
                  <a:pt x="1338" y="3400"/>
                </a:lnTo>
                <a:lnTo>
                  <a:pt x="1376" y="3400"/>
                </a:lnTo>
                <a:lnTo>
                  <a:pt x="1413" y="3412"/>
                </a:lnTo>
                <a:lnTo>
                  <a:pt x="1463" y="3412"/>
                </a:lnTo>
                <a:lnTo>
                  <a:pt x="1501" y="3400"/>
                </a:lnTo>
                <a:lnTo>
                  <a:pt x="1538" y="3387"/>
                </a:lnTo>
                <a:lnTo>
                  <a:pt x="1576" y="3387"/>
                </a:lnTo>
                <a:lnTo>
                  <a:pt x="1613" y="3362"/>
                </a:lnTo>
                <a:lnTo>
                  <a:pt x="1651" y="3337"/>
                </a:lnTo>
                <a:lnTo>
                  <a:pt x="1688" y="3312"/>
                </a:lnTo>
                <a:lnTo>
                  <a:pt x="1726" y="3287"/>
                </a:lnTo>
                <a:lnTo>
                  <a:pt x="1751" y="3237"/>
                </a:lnTo>
                <a:lnTo>
                  <a:pt x="1788" y="3212"/>
                </a:lnTo>
                <a:lnTo>
                  <a:pt x="1813" y="3162"/>
                </a:lnTo>
                <a:lnTo>
                  <a:pt x="1838" y="3125"/>
                </a:lnTo>
                <a:lnTo>
                  <a:pt x="1851" y="3087"/>
                </a:lnTo>
                <a:lnTo>
                  <a:pt x="1863" y="3050"/>
                </a:lnTo>
                <a:lnTo>
                  <a:pt x="1888" y="3012"/>
                </a:lnTo>
                <a:lnTo>
                  <a:pt x="1901" y="2962"/>
                </a:lnTo>
                <a:lnTo>
                  <a:pt x="1913" y="2912"/>
                </a:lnTo>
                <a:lnTo>
                  <a:pt x="1938" y="2862"/>
                </a:lnTo>
                <a:lnTo>
                  <a:pt x="1976" y="2800"/>
                </a:lnTo>
                <a:lnTo>
                  <a:pt x="2001" y="2750"/>
                </a:lnTo>
                <a:lnTo>
                  <a:pt x="2013" y="2700"/>
                </a:lnTo>
                <a:lnTo>
                  <a:pt x="2051" y="2650"/>
                </a:lnTo>
                <a:lnTo>
                  <a:pt x="2063" y="2612"/>
                </a:lnTo>
                <a:lnTo>
                  <a:pt x="2076" y="2575"/>
                </a:lnTo>
                <a:lnTo>
                  <a:pt x="2113" y="2525"/>
                </a:lnTo>
                <a:lnTo>
                  <a:pt x="2126" y="2487"/>
                </a:lnTo>
                <a:lnTo>
                  <a:pt x="2151" y="2425"/>
                </a:lnTo>
                <a:lnTo>
                  <a:pt x="2163" y="2387"/>
                </a:lnTo>
                <a:lnTo>
                  <a:pt x="2189" y="2325"/>
                </a:lnTo>
                <a:lnTo>
                  <a:pt x="2214" y="2275"/>
                </a:lnTo>
                <a:lnTo>
                  <a:pt x="2239" y="2225"/>
                </a:lnTo>
                <a:lnTo>
                  <a:pt x="2239" y="2187"/>
                </a:lnTo>
                <a:lnTo>
                  <a:pt x="2251" y="2137"/>
                </a:lnTo>
                <a:lnTo>
                  <a:pt x="2264" y="2087"/>
                </a:lnTo>
                <a:lnTo>
                  <a:pt x="2264" y="2050"/>
                </a:lnTo>
                <a:lnTo>
                  <a:pt x="2264" y="2000"/>
                </a:lnTo>
                <a:lnTo>
                  <a:pt x="2264" y="1962"/>
                </a:lnTo>
                <a:lnTo>
                  <a:pt x="2264" y="1925"/>
                </a:lnTo>
                <a:lnTo>
                  <a:pt x="2276" y="1862"/>
                </a:lnTo>
                <a:lnTo>
                  <a:pt x="2276" y="1812"/>
                </a:lnTo>
                <a:lnTo>
                  <a:pt x="2264" y="1775"/>
                </a:lnTo>
                <a:lnTo>
                  <a:pt x="2264" y="1725"/>
                </a:lnTo>
                <a:lnTo>
                  <a:pt x="2264" y="1687"/>
                </a:lnTo>
                <a:lnTo>
                  <a:pt x="2264" y="1650"/>
                </a:lnTo>
                <a:lnTo>
                  <a:pt x="2251" y="1588"/>
                </a:lnTo>
                <a:lnTo>
                  <a:pt x="2239" y="1550"/>
                </a:lnTo>
                <a:lnTo>
                  <a:pt x="2226" y="1513"/>
                </a:lnTo>
                <a:lnTo>
                  <a:pt x="2214" y="1463"/>
                </a:lnTo>
                <a:lnTo>
                  <a:pt x="2214" y="1425"/>
                </a:lnTo>
                <a:lnTo>
                  <a:pt x="2214" y="1375"/>
                </a:lnTo>
                <a:lnTo>
                  <a:pt x="2189" y="1325"/>
                </a:lnTo>
                <a:lnTo>
                  <a:pt x="2176" y="1275"/>
                </a:lnTo>
                <a:lnTo>
                  <a:pt x="2151" y="1238"/>
                </a:lnTo>
                <a:lnTo>
                  <a:pt x="2138" y="1175"/>
                </a:lnTo>
                <a:lnTo>
                  <a:pt x="2126" y="1138"/>
                </a:lnTo>
                <a:lnTo>
                  <a:pt x="2088" y="1088"/>
                </a:lnTo>
                <a:lnTo>
                  <a:pt x="2051" y="1050"/>
                </a:lnTo>
                <a:lnTo>
                  <a:pt x="2026" y="1000"/>
                </a:lnTo>
                <a:lnTo>
                  <a:pt x="1988" y="950"/>
                </a:lnTo>
                <a:lnTo>
                  <a:pt x="1951" y="900"/>
                </a:lnTo>
                <a:lnTo>
                  <a:pt x="1913" y="863"/>
                </a:lnTo>
                <a:lnTo>
                  <a:pt x="1888" y="825"/>
                </a:lnTo>
                <a:lnTo>
                  <a:pt x="1851" y="775"/>
                </a:lnTo>
                <a:lnTo>
                  <a:pt x="1813" y="738"/>
                </a:lnTo>
                <a:lnTo>
                  <a:pt x="1776" y="688"/>
                </a:lnTo>
                <a:lnTo>
                  <a:pt x="1738" y="663"/>
                </a:lnTo>
                <a:lnTo>
                  <a:pt x="1713" y="625"/>
                </a:lnTo>
                <a:lnTo>
                  <a:pt x="1688" y="575"/>
                </a:lnTo>
                <a:lnTo>
                  <a:pt x="1663" y="538"/>
                </a:lnTo>
                <a:lnTo>
                  <a:pt x="1638" y="500"/>
                </a:lnTo>
                <a:lnTo>
                  <a:pt x="1601" y="450"/>
                </a:lnTo>
                <a:lnTo>
                  <a:pt x="1563" y="413"/>
                </a:lnTo>
                <a:lnTo>
                  <a:pt x="1526" y="375"/>
                </a:lnTo>
                <a:lnTo>
                  <a:pt x="1488" y="325"/>
                </a:lnTo>
                <a:lnTo>
                  <a:pt x="1451" y="300"/>
                </a:lnTo>
                <a:lnTo>
                  <a:pt x="1413" y="263"/>
                </a:lnTo>
                <a:lnTo>
                  <a:pt x="1376" y="238"/>
                </a:lnTo>
                <a:lnTo>
                  <a:pt x="1351" y="188"/>
                </a:lnTo>
                <a:lnTo>
                  <a:pt x="1313" y="175"/>
                </a:lnTo>
                <a:lnTo>
                  <a:pt x="1276" y="138"/>
                </a:lnTo>
                <a:lnTo>
                  <a:pt x="1226" y="125"/>
                </a:lnTo>
                <a:lnTo>
                  <a:pt x="1188" y="100"/>
                </a:lnTo>
                <a:lnTo>
                  <a:pt x="1138" y="75"/>
                </a:lnTo>
                <a:lnTo>
                  <a:pt x="1088" y="50"/>
                </a:lnTo>
                <a:lnTo>
                  <a:pt x="1051" y="38"/>
                </a:lnTo>
                <a:lnTo>
                  <a:pt x="988" y="25"/>
                </a:lnTo>
                <a:lnTo>
                  <a:pt x="926" y="13"/>
                </a:lnTo>
                <a:lnTo>
                  <a:pt x="888" y="13"/>
                </a:lnTo>
                <a:lnTo>
                  <a:pt x="838" y="0"/>
                </a:lnTo>
                <a:lnTo>
                  <a:pt x="801" y="0"/>
                </a:lnTo>
                <a:lnTo>
                  <a:pt x="763" y="0"/>
                </a:lnTo>
                <a:lnTo>
                  <a:pt x="726" y="0"/>
                </a:lnTo>
                <a:lnTo>
                  <a:pt x="676" y="0"/>
                </a:lnTo>
                <a:lnTo>
                  <a:pt x="626" y="0"/>
                </a:lnTo>
                <a:lnTo>
                  <a:pt x="576" y="0"/>
                </a:lnTo>
                <a:lnTo>
                  <a:pt x="538" y="0"/>
                </a:lnTo>
                <a:lnTo>
                  <a:pt x="488" y="13"/>
                </a:lnTo>
                <a:lnTo>
                  <a:pt x="496" y="64"/>
                </a:lnTo>
                <a:lnTo>
                  <a:pt x="438" y="38"/>
                </a:lnTo>
                <a:lnTo>
                  <a:pt x="400" y="50"/>
                </a:lnTo>
                <a:lnTo>
                  <a:pt x="363" y="88"/>
                </a:lnTo>
                <a:lnTo>
                  <a:pt x="352" y="112"/>
                </a:lnTo>
                <a:lnTo>
                  <a:pt x="325" y="113"/>
                </a:lnTo>
              </a:path>
            </a:pathLst>
          </a:custGeom>
          <a:noFill/>
          <a:ln w="57150" cap="rnd">
            <a:solidFill>
              <a:srgbClr val="FF0000"/>
            </a:solidFill>
            <a:round/>
            <a:headEnd type="stealth" w="med" len="lg"/>
            <a:tailEnd type="none" w="sm" len="sm"/>
          </a:ln>
          <a:extLst>
            <a:ext uri="{909E8E84-426E-40DD-AFC4-6F175D3DCCD1}">
              <a14:hiddenFill xmlns:a14="http://schemas.microsoft.com/office/drawing/2010/main">
                <a:solidFill>
                  <a:srgbClr val="FFFFFF"/>
                </a:solidFill>
              </a14:hiddenFill>
            </a:ext>
          </a:extLst>
        </p:spPr>
        <p:txBody>
          <a:bodyPr lIns="91436" tIns="45718" rIns="91436" bIns="45718"/>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29" name="Freeform 28"/>
          <p:cNvSpPr>
            <a:spLocks/>
          </p:cNvSpPr>
          <p:nvPr/>
        </p:nvSpPr>
        <p:spPr bwMode="auto">
          <a:xfrm>
            <a:off x="4353446" y="2590800"/>
            <a:ext cx="1079469" cy="3124200"/>
          </a:xfrm>
          <a:custGeom>
            <a:avLst/>
            <a:gdLst>
              <a:gd name="T0" fmla="*/ 2147483647 w 848"/>
              <a:gd name="T1" fmla="*/ 2147483647 h 2929"/>
              <a:gd name="T2" fmla="*/ 2147483647 w 848"/>
              <a:gd name="T3" fmla="*/ 2147483647 h 2929"/>
              <a:gd name="T4" fmla="*/ 2147483647 w 848"/>
              <a:gd name="T5" fmla="*/ 2147483647 h 2929"/>
              <a:gd name="T6" fmla="*/ 2147483647 w 848"/>
              <a:gd name="T7" fmla="*/ 2147483647 h 2929"/>
              <a:gd name="T8" fmla="*/ 2147483647 w 848"/>
              <a:gd name="T9" fmla="*/ 2147483647 h 2929"/>
              <a:gd name="T10" fmla="*/ 2147483647 w 848"/>
              <a:gd name="T11" fmla="*/ 2147483647 h 2929"/>
              <a:gd name="T12" fmla="*/ 2147483647 w 848"/>
              <a:gd name="T13" fmla="*/ 2147483647 h 2929"/>
              <a:gd name="T14" fmla="*/ 2147483647 w 848"/>
              <a:gd name="T15" fmla="*/ 2147483647 h 2929"/>
              <a:gd name="T16" fmla="*/ 2147483647 w 848"/>
              <a:gd name="T17" fmla="*/ 2147483647 h 2929"/>
              <a:gd name="T18" fmla="*/ 2147483647 w 848"/>
              <a:gd name="T19" fmla="*/ 2147483647 h 2929"/>
              <a:gd name="T20" fmla="*/ 2147483647 w 848"/>
              <a:gd name="T21" fmla="*/ 2147483647 h 2929"/>
              <a:gd name="T22" fmla="*/ 2147483647 w 848"/>
              <a:gd name="T23" fmla="*/ 2147483647 h 2929"/>
              <a:gd name="T24" fmla="*/ 2147483647 w 848"/>
              <a:gd name="T25" fmla="*/ 2147483647 h 2929"/>
              <a:gd name="T26" fmla="*/ 2147483647 w 848"/>
              <a:gd name="T27" fmla="*/ 2147483647 h 2929"/>
              <a:gd name="T28" fmla="*/ 2147483647 w 848"/>
              <a:gd name="T29" fmla="*/ 2147483647 h 2929"/>
              <a:gd name="T30" fmla="*/ 2147483647 w 848"/>
              <a:gd name="T31" fmla="*/ 2147483647 h 2929"/>
              <a:gd name="T32" fmla="*/ 2147483647 w 848"/>
              <a:gd name="T33" fmla="*/ 2147483647 h 2929"/>
              <a:gd name="T34" fmla="*/ 2147483647 w 848"/>
              <a:gd name="T35" fmla="*/ 2147483647 h 2929"/>
              <a:gd name="T36" fmla="*/ 2147483647 w 848"/>
              <a:gd name="T37" fmla="*/ 2147483647 h 2929"/>
              <a:gd name="T38" fmla="*/ 2147483647 w 848"/>
              <a:gd name="T39" fmla="*/ 2147483647 h 2929"/>
              <a:gd name="T40" fmla="*/ 2147483647 w 848"/>
              <a:gd name="T41" fmla="*/ 2147483647 h 2929"/>
              <a:gd name="T42" fmla="*/ 2147483647 w 848"/>
              <a:gd name="T43" fmla="*/ 2147483647 h 2929"/>
              <a:gd name="T44" fmla="*/ 2147483647 w 848"/>
              <a:gd name="T45" fmla="*/ 2147483647 h 2929"/>
              <a:gd name="T46" fmla="*/ 2147483647 w 848"/>
              <a:gd name="T47" fmla="*/ 2147483647 h 2929"/>
              <a:gd name="T48" fmla="*/ 2147483647 w 848"/>
              <a:gd name="T49" fmla="*/ 2147483647 h 2929"/>
              <a:gd name="T50" fmla="*/ 2147483647 w 848"/>
              <a:gd name="T51" fmla="*/ 2147483647 h 2929"/>
              <a:gd name="T52" fmla="*/ 2147483647 w 848"/>
              <a:gd name="T53" fmla="*/ 2147483647 h 2929"/>
              <a:gd name="T54" fmla="*/ 0 w 848"/>
              <a:gd name="T55" fmla="*/ 2147483647 h 2929"/>
              <a:gd name="T56" fmla="*/ 2147483647 w 848"/>
              <a:gd name="T57" fmla="*/ 2147483647 h 2929"/>
              <a:gd name="T58" fmla="*/ 2147483647 w 848"/>
              <a:gd name="T59" fmla="*/ 2147483647 h 2929"/>
              <a:gd name="T60" fmla="*/ 2147483647 w 848"/>
              <a:gd name="T61" fmla="*/ 2147483647 h 2929"/>
              <a:gd name="T62" fmla="*/ 2147483647 w 848"/>
              <a:gd name="T63" fmla="*/ 2147483647 h 2929"/>
              <a:gd name="T64" fmla="*/ 2147483647 w 848"/>
              <a:gd name="T65" fmla="*/ 2147483647 h 2929"/>
              <a:gd name="T66" fmla="*/ 2147483647 w 848"/>
              <a:gd name="T67" fmla="*/ 2147483647 h 2929"/>
              <a:gd name="T68" fmla="*/ 2147483647 w 848"/>
              <a:gd name="T69" fmla="*/ 2147483647 h 2929"/>
              <a:gd name="T70" fmla="*/ 2147483647 w 848"/>
              <a:gd name="T71" fmla="*/ 2147483647 h 2929"/>
              <a:gd name="T72" fmla="*/ 2147483647 w 848"/>
              <a:gd name="T73" fmla="*/ 2147483647 h 29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8"/>
              <a:gd name="T112" fmla="*/ 0 h 2929"/>
              <a:gd name="T113" fmla="*/ 848 w 848"/>
              <a:gd name="T114" fmla="*/ 2929 h 29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8" h="2929">
                <a:moveTo>
                  <a:pt x="847" y="2928"/>
                </a:moveTo>
                <a:lnTo>
                  <a:pt x="825" y="2864"/>
                </a:lnTo>
                <a:lnTo>
                  <a:pt x="787" y="2839"/>
                </a:lnTo>
                <a:lnTo>
                  <a:pt x="775" y="2802"/>
                </a:lnTo>
                <a:lnTo>
                  <a:pt x="737" y="2777"/>
                </a:lnTo>
                <a:lnTo>
                  <a:pt x="725" y="2739"/>
                </a:lnTo>
                <a:lnTo>
                  <a:pt x="712" y="2702"/>
                </a:lnTo>
                <a:lnTo>
                  <a:pt x="712" y="2652"/>
                </a:lnTo>
                <a:lnTo>
                  <a:pt x="712" y="2614"/>
                </a:lnTo>
                <a:lnTo>
                  <a:pt x="700" y="2577"/>
                </a:lnTo>
                <a:lnTo>
                  <a:pt x="700" y="2539"/>
                </a:lnTo>
                <a:lnTo>
                  <a:pt x="700" y="2502"/>
                </a:lnTo>
                <a:lnTo>
                  <a:pt x="700" y="2464"/>
                </a:lnTo>
                <a:lnTo>
                  <a:pt x="712" y="2427"/>
                </a:lnTo>
                <a:lnTo>
                  <a:pt x="725" y="2377"/>
                </a:lnTo>
                <a:lnTo>
                  <a:pt x="737" y="2339"/>
                </a:lnTo>
                <a:lnTo>
                  <a:pt x="737" y="2302"/>
                </a:lnTo>
                <a:lnTo>
                  <a:pt x="750" y="2264"/>
                </a:lnTo>
                <a:lnTo>
                  <a:pt x="750" y="2227"/>
                </a:lnTo>
                <a:lnTo>
                  <a:pt x="750" y="2189"/>
                </a:lnTo>
                <a:lnTo>
                  <a:pt x="750" y="2152"/>
                </a:lnTo>
                <a:lnTo>
                  <a:pt x="750" y="2102"/>
                </a:lnTo>
                <a:lnTo>
                  <a:pt x="750" y="2064"/>
                </a:lnTo>
                <a:lnTo>
                  <a:pt x="750" y="2027"/>
                </a:lnTo>
                <a:lnTo>
                  <a:pt x="712" y="2002"/>
                </a:lnTo>
                <a:lnTo>
                  <a:pt x="687" y="1964"/>
                </a:lnTo>
                <a:lnTo>
                  <a:pt x="637" y="1964"/>
                </a:lnTo>
                <a:lnTo>
                  <a:pt x="600" y="1952"/>
                </a:lnTo>
                <a:lnTo>
                  <a:pt x="575" y="1914"/>
                </a:lnTo>
                <a:lnTo>
                  <a:pt x="550" y="1877"/>
                </a:lnTo>
                <a:lnTo>
                  <a:pt x="525" y="1839"/>
                </a:lnTo>
                <a:lnTo>
                  <a:pt x="500" y="1777"/>
                </a:lnTo>
                <a:lnTo>
                  <a:pt x="475" y="1739"/>
                </a:lnTo>
                <a:lnTo>
                  <a:pt x="450" y="1702"/>
                </a:lnTo>
                <a:lnTo>
                  <a:pt x="437" y="1664"/>
                </a:lnTo>
                <a:lnTo>
                  <a:pt x="425" y="1614"/>
                </a:lnTo>
                <a:lnTo>
                  <a:pt x="412" y="1552"/>
                </a:lnTo>
                <a:lnTo>
                  <a:pt x="387" y="1514"/>
                </a:lnTo>
                <a:lnTo>
                  <a:pt x="375" y="1477"/>
                </a:lnTo>
                <a:lnTo>
                  <a:pt x="362" y="1427"/>
                </a:lnTo>
                <a:lnTo>
                  <a:pt x="325" y="1402"/>
                </a:lnTo>
                <a:lnTo>
                  <a:pt x="312" y="1352"/>
                </a:lnTo>
                <a:lnTo>
                  <a:pt x="300" y="1314"/>
                </a:lnTo>
                <a:lnTo>
                  <a:pt x="275" y="1277"/>
                </a:lnTo>
                <a:lnTo>
                  <a:pt x="237" y="1252"/>
                </a:lnTo>
                <a:lnTo>
                  <a:pt x="212" y="1214"/>
                </a:lnTo>
                <a:lnTo>
                  <a:pt x="187" y="1177"/>
                </a:lnTo>
                <a:lnTo>
                  <a:pt x="150" y="1140"/>
                </a:lnTo>
                <a:lnTo>
                  <a:pt x="112" y="1115"/>
                </a:lnTo>
                <a:lnTo>
                  <a:pt x="87" y="1077"/>
                </a:lnTo>
                <a:lnTo>
                  <a:pt x="62" y="1040"/>
                </a:lnTo>
                <a:lnTo>
                  <a:pt x="37" y="990"/>
                </a:lnTo>
                <a:lnTo>
                  <a:pt x="12" y="952"/>
                </a:lnTo>
                <a:lnTo>
                  <a:pt x="12" y="915"/>
                </a:lnTo>
                <a:lnTo>
                  <a:pt x="0" y="877"/>
                </a:lnTo>
                <a:lnTo>
                  <a:pt x="0" y="840"/>
                </a:lnTo>
                <a:lnTo>
                  <a:pt x="0" y="790"/>
                </a:lnTo>
                <a:lnTo>
                  <a:pt x="12" y="752"/>
                </a:lnTo>
                <a:lnTo>
                  <a:pt x="37" y="702"/>
                </a:lnTo>
                <a:lnTo>
                  <a:pt x="50" y="652"/>
                </a:lnTo>
                <a:lnTo>
                  <a:pt x="75" y="602"/>
                </a:lnTo>
                <a:lnTo>
                  <a:pt x="100" y="565"/>
                </a:lnTo>
                <a:lnTo>
                  <a:pt x="112" y="527"/>
                </a:lnTo>
                <a:lnTo>
                  <a:pt x="125" y="490"/>
                </a:lnTo>
                <a:lnTo>
                  <a:pt x="150" y="452"/>
                </a:lnTo>
                <a:lnTo>
                  <a:pt x="175" y="402"/>
                </a:lnTo>
                <a:lnTo>
                  <a:pt x="175" y="365"/>
                </a:lnTo>
                <a:lnTo>
                  <a:pt x="187" y="327"/>
                </a:lnTo>
                <a:lnTo>
                  <a:pt x="187" y="290"/>
                </a:lnTo>
                <a:lnTo>
                  <a:pt x="200" y="252"/>
                </a:lnTo>
                <a:lnTo>
                  <a:pt x="200" y="215"/>
                </a:lnTo>
                <a:lnTo>
                  <a:pt x="200" y="165"/>
                </a:lnTo>
                <a:lnTo>
                  <a:pt x="200" y="127"/>
                </a:lnTo>
                <a:lnTo>
                  <a:pt x="200" y="77"/>
                </a:lnTo>
                <a:lnTo>
                  <a:pt x="223" y="0"/>
                </a:lnTo>
              </a:path>
            </a:pathLst>
          </a:custGeom>
          <a:noFill/>
          <a:ln w="57150" cap="rnd">
            <a:solidFill>
              <a:srgbClr val="66CCFF"/>
            </a:solidFill>
            <a:round/>
            <a:headEnd type="stealth" w="med" len="lg"/>
            <a:tailEnd type="none" w="sm" len="sm"/>
          </a:ln>
          <a:extLst>
            <a:ext uri="{909E8E84-426E-40DD-AFC4-6F175D3DCCD1}">
              <a14:hiddenFill xmlns:a14="http://schemas.microsoft.com/office/drawing/2010/main">
                <a:solidFill>
                  <a:srgbClr val="FFFFFF"/>
                </a:solidFill>
              </a14:hiddenFill>
            </a:ext>
          </a:extLst>
        </p:spPr>
        <p:txBody>
          <a:bodyPr lIns="91436" tIns="45718" rIns="91436" bIns="45718"/>
          <a:lstStyle/>
          <a:p>
            <a:pPr eaLnBrk="0" fontAlgn="base" hangingPunct="0">
              <a:spcBef>
                <a:spcPct val="0"/>
              </a:spcBef>
              <a:spcAft>
                <a:spcPct val="0"/>
              </a:spcAft>
            </a:pPr>
            <a:endParaRPr lang="en-US">
              <a:solidFill>
                <a:prstClr val="black"/>
              </a:solidFill>
              <a:cs typeface="Arial" panose="020B0604020202020204" pitchFamily="34" charset="0"/>
            </a:endParaRPr>
          </a:p>
        </p:txBody>
      </p:sp>
      <p:grpSp>
        <p:nvGrpSpPr>
          <p:cNvPr id="30" name="Group 29"/>
          <p:cNvGrpSpPr>
            <a:grpSpLocks/>
          </p:cNvGrpSpPr>
          <p:nvPr/>
        </p:nvGrpSpPr>
        <p:grpSpPr bwMode="auto">
          <a:xfrm>
            <a:off x="3585211" y="2895603"/>
            <a:ext cx="2340331" cy="2347913"/>
            <a:chOff x="749" y="1306"/>
            <a:chExt cx="1316" cy="1479"/>
          </a:xfrm>
        </p:grpSpPr>
        <p:sp>
          <p:nvSpPr>
            <p:cNvPr id="31" name="Freeform 30"/>
            <p:cNvSpPr>
              <a:spLocks/>
            </p:cNvSpPr>
            <p:nvPr/>
          </p:nvSpPr>
          <p:spPr bwMode="auto">
            <a:xfrm>
              <a:off x="768" y="1327"/>
              <a:ext cx="721" cy="834"/>
            </a:xfrm>
            <a:custGeom>
              <a:avLst/>
              <a:gdLst>
                <a:gd name="T0" fmla="*/ 720 w 721"/>
                <a:gd name="T1" fmla="*/ 833 h 834"/>
                <a:gd name="T2" fmla="*/ 659 w 721"/>
                <a:gd name="T3" fmla="*/ 787 h 834"/>
                <a:gd name="T4" fmla="*/ 622 w 721"/>
                <a:gd name="T5" fmla="*/ 787 h 834"/>
                <a:gd name="T6" fmla="*/ 584 w 721"/>
                <a:gd name="T7" fmla="*/ 787 h 834"/>
                <a:gd name="T8" fmla="*/ 547 w 721"/>
                <a:gd name="T9" fmla="*/ 774 h 834"/>
                <a:gd name="T10" fmla="*/ 509 w 721"/>
                <a:gd name="T11" fmla="*/ 774 h 834"/>
                <a:gd name="T12" fmla="*/ 472 w 721"/>
                <a:gd name="T13" fmla="*/ 762 h 834"/>
                <a:gd name="T14" fmla="*/ 434 w 721"/>
                <a:gd name="T15" fmla="*/ 762 h 834"/>
                <a:gd name="T16" fmla="*/ 397 w 721"/>
                <a:gd name="T17" fmla="*/ 725 h 834"/>
                <a:gd name="T18" fmla="*/ 384 w 721"/>
                <a:gd name="T19" fmla="*/ 675 h 834"/>
                <a:gd name="T20" fmla="*/ 347 w 721"/>
                <a:gd name="T21" fmla="*/ 612 h 834"/>
                <a:gd name="T22" fmla="*/ 322 w 721"/>
                <a:gd name="T23" fmla="*/ 575 h 834"/>
                <a:gd name="T24" fmla="*/ 297 w 721"/>
                <a:gd name="T25" fmla="*/ 537 h 834"/>
                <a:gd name="T26" fmla="*/ 247 w 721"/>
                <a:gd name="T27" fmla="*/ 500 h 834"/>
                <a:gd name="T28" fmla="*/ 222 w 721"/>
                <a:gd name="T29" fmla="*/ 462 h 834"/>
                <a:gd name="T30" fmla="*/ 184 w 721"/>
                <a:gd name="T31" fmla="*/ 437 h 834"/>
                <a:gd name="T32" fmla="*/ 147 w 721"/>
                <a:gd name="T33" fmla="*/ 412 h 834"/>
                <a:gd name="T34" fmla="*/ 134 w 721"/>
                <a:gd name="T35" fmla="*/ 375 h 834"/>
                <a:gd name="T36" fmla="*/ 109 w 721"/>
                <a:gd name="T37" fmla="*/ 337 h 834"/>
                <a:gd name="T38" fmla="*/ 96 w 721"/>
                <a:gd name="T39" fmla="*/ 287 h 834"/>
                <a:gd name="T40" fmla="*/ 84 w 721"/>
                <a:gd name="T41" fmla="*/ 225 h 834"/>
                <a:gd name="T42" fmla="*/ 71 w 721"/>
                <a:gd name="T43" fmla="*/ 187 h 834"/>
                <a:gd name="T44" fmla="*/ 71 w 721"/>
                <a:gd name="T45" fmla="*/ 150 h 834"/>
                <a:gd name="T46" fmla="*/ 59 w 721"/>
                <a:gd name="T47" fmla="*/ 112 h 834"/>
                <a:gd name="T48" fmla="*/ 46 w 721"/>
                <a:gd name="T49" fmla="*/ 75 h 834"/>
                <a:gd name="T50" fmla="*/ 46 w 721"/>
                <a:gd name="T51" fmla="*/ 37 h 834"/>
                <a:gd name="T52" fmla="*/ 34 w 721"/>
                <a:gd name="T53" fmla="*/ 0 h 834"/>
                <a:gd name="T54" fmla="*/ 0 w 721"/>
                <a:gd name="T55" fmla="*/ 17 h 8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1"/>
                <a:gd name="T85" fmla="*/ 0 h 834"/>
                <a:gd name="T86" fmla="*/ 721 w 721"/>
                <a:gd name="T87" fmla="*/ 834 h 8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1" h="834">
                  <a:moveTo>
                    <a:pt x="720" y="833"/>
                  </a:moveTo>
                  <a:lnTo>
                    <a:pt x="659" y="787"/>
                  </a:lnTo>
                  <a:lnTo>
                    <a:pt x="622" y="787"/>
                  </a:lnTo>
                  <a:lnTo>
                    <a:pt x="584" y="787"/>
                  </a:lnTo>
                  <a:lnTo>
                    <a:pt x="547" y="774"/>
                  </a:lnTo>
                  <a:lnTo>
                    <a:pt x="509" y="774"/>
                  </a:lnTo>
                  <a:lnTo>
                    <a:pt x="472" y="762"/>
                  </a:lnTo>
                  <a:lnTo>
                    <a:pt x="434" y="762"/>
                  </a:lnTo>
                  <a:lnTo>
                    <a:pt x="397" y="725"/>
                  </a:lnTo>
                  <a:lnTo>
                    <a:pt x="384" y="675"/>
                  </a:lnTo>
                  <a:lnTo>
                    <a:pt x="347" y="612"/>
                  </a:lnTo>
                  <a:lnTo>
                    <a:pt x="322" y="575"/>
                  </a:lnTo>
                  <a:lnTo>
                    <a:pt x="297" y="537"/>
                  </a:lnTo>
                  <a:lnTo>
                    <a:pt x="247" y="500"/>
                  </a:lnTo>
                  <a:lnTo>
                    <a:pt x="222" y="462"/>
                  </a:lnTo>
                  <a:lnTo>
                    <a:pt x="184" y="437"/>
                  </a:lnTo>
                  <a:lnTo>
                    <a:pt x="147" y="412"/>
                  </a:lnTo>
                  <a:lnTo>
                    <a:pt x="134" y="375"/>
                  </a:lnTo>
                  <a:lnTo>
                    <a:pt x="109" y="337"/>
                  </a:lnTo>
                  <a:lnTo>
                    <a:pt x="96" y="287"/>
                  </a:lnTo>
                  <a:lnTo>
                    <a:pt x="84" y="225"/>
                  </a:lnTo>
                  <a:lnTo>
                    <a:pt x="71" y="187"/>
                  </a:lnTo>
                  <a:lnTo>
                    <a:pt x="71" y="150"/>
                  </a:lnTo>
                  <a:lnTo>
                    <a:pt x="59" y="112"/>
                  </a:lnTo>
                  <a:lnTo>
                    <a:pt x="46" y="75"/>
                  </a:lnTo>
                  <a:lnTo>
                    <a:pt x="46" y="37"/>
                  </a:lnTo>
                  <a:lnTo>
                    <a:pt x="34" y="0"/>
                  </a:lnTo>
                  <a:lnTo>
                    <a:pt x="0" y="17"/>
                  </a:lnTo>
                </a:path>
              </a:pathLst>
            </a:custGeom>
            <a:noFill/>
            <a:ln w="38100" cap="rnd">
              <a:solidFill>
                <a:srgbClr val="66CC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32" name="Freeform 31"/>
            <p:cNvSpPr>
              <a:spLocks/>
            </p:cNvSpPr>
            <p:nvPr/>
          </p:nvSpPr>
          <p:spPr bwMode="auto">
            <a:xfrm>
              <a:off x="1728" y="1968"/>
              <a:ext cx="337" cy="817"/>
            </a:xfrm>
            <a:custGeom>
              <a:avLst/>
              <a:gdLst>
                <a:gd name="T0" fmla="*/ 0 w 337"/>
                <a:gd name="T1" fmla="*/ 816 h 817"/>
                <a:gd name="T2" fmla="*/ 33 w 337"/>
                <a:gd name="T3" fmla="*/ 755 h 817"/>
                <a:gd name="T4" fmla="*/ 33 w 337"/>
                <a:gd name="T5" fmla="*/ 705 h 817"/>
                <a:gd name="T6" fmla="*/ 45 w 337"/>
                <a:gd name="T7" fmla="*/ 667 h 817"/>
                <a:gd name="T8" fmla="*/ 70 w 337"/>
                <a:gd name="T9" fmla="*/ 617 h 817"/>
                <a:gd name="T10" fmla="*/ 95 w 337"/>
                <a:gd name="T11" fmla="*/ 580 h 817"/>
                <a:gd name="T12" fmla="*/ 108 w 337"/>
                <a:gd name="T13" fmla="*/ 542 h 817"/>
                <a:gd name="T14" fmla="*/ 133 w 337"/>
                <a:gd name="T15" fmla="*/ 505 h 817"/>
                <a:gd name="T16" fmla="*/ 170 w 337"/>
                <a:gd name="T17" fmla="*/ 480 h 817"/>
                <a:gd name="T18" fmla="*/ 195 w 337"/>
                <a:gd name="T19" fmla="*/ 443 h 817"/>
                <a:gd name="T20" fmla="*/ 208 w 337"/>
                <a:gd name="T21" fmla="*/ 405 h 817"/>
                <a:gd name="T22" fmla="*/ 220 w 337"/>
                <a:gd name="T23" fmla="*/ 368 h 817"/>
                <a:gd name="T24" fmla="*/ 233 w 337"/>
                <a:gd name="T25" fmla="*/ 330 h 817"/>
                <a:gd name="T26" fmla="*/ 233 w 337"/>
                <a:gd name="T27" fmla="*/ 293 h 817"/>
                <a:gd name="T28" fmla="*/ 245 w 337"/>
                <a:gd name="T29" fmla="*/ 255 h 817"/>
                <a:gd name="T30" fmla="*/ 245 w 337"/>
                <a:gd name="T31" fmla="*/ 205 h 817"/>
                <a:gd name="T32" fmla="*/ 245 w 337"/>
                <a:gd name="T33" fmla="*/ 168 h 817"/>
                <a:gd name="T34" fmla="*/ 245 w 337"/>
                <a:gd name="T35" fmla="*/ 118 h 817"/>
                <a:gd name="T36" fmla="*/ 258 w 337"/>
                <a:gd name="T37" fmla="*/ 80 h 817"/>
                <a:gd name="T38" fmla="*/ 270 w 337"/>
                <a:gd name="T39" fmla="*/ 43 h 817"/>
                <a:gd name="T40" fmla="*/ 336 w 337"/>
                <a:gd name="T41" fmla="*/ 0 h 8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7"/>
                <a:gd name="T64" fmla="*/ 0 h 817"/>
                <a:gd name="T65" fmla="*/ 337 w 337"/>
                <a:gd name="T66" fmla="*/ 817 h 8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7" h="817">
                  <a:moveTo>
                    <a:pt x="0" y="816"/>
                  </a:moveTo>
                  <a:lnTo>
                    <a:pt x="33" y="755"/>
                  </a:lnTo>
                  <a:lnTo>
                    <a:pt x="33" y="705"/>
                  </a:lnTo>
                  <a:lnTo>
                    <a:pt x="45" y="667"/>
                  </a:lnTo>
                  <a:lnTo>
                    <a:pt x="70" y="617"/>
                  </a:lnTo>
                  <a:lnTo>
                    <a:pt x="95" y="580"/>
                  </a:lnTo>
                  <a:lnTo>
                    <a:pt x="108" y="542"/>
                  </a:lnTo>
                  <a:lnTo>
                    <a:pt x="133" y="505"/>
                  </a:lnTo>
                  <a:lnTo>
                    <a:pt x="170" y="480"/>
                  </a:lnTo>
                  <a:lnTo>
                    <a:pt x="195" y="443"/>
                  </a:lnTo>
                  <a:lnTo>
                    <a:pt x="208" y="405"/>
                  </a:lnTo>
                  <a:lnTo>
                    <a:pt x="220" y="368"/>
                  </a:lnTo>
                  <a:lnTo>
                    <a:pt x="233" y="330"/>
                  </a:lnTo>
                  <a:lnTo>
                    <a:pt x="233" y="293"/>
                  </a:lnTo>
                  <a:lnTo>
                    <a:pt x="245" y="255"/>
                  </a:lnTo>
                  <a:lnTo>
                    <a:pt x="245" y="205"/>
                  </a:lnTo>
                  <a:lnTo>
                    <a:pt x="245" y="168"/>
                  </a:lnTo>
                  <a:lnTo>
                    <a:pt x="245" y="118"/>
                  </a:lnTo>
                  <a:lnTo>
                    <a:pt x="258" y="80"/>
                  </a:lnTo>
                  <a:lnTo>
                    <a:pt x="270" y="43"/>
                  </a:lnTo>
                  <a:lnTo>
                    <a:pt x="336" y="0"/>
                  </a:lnTo>
                </a:path>
              </a:pathLst>
            </a:custGeom>
            <a:noFill/>
            <a:ln w="38100" cap="rnd">
              <a:solidFill>
                <a:srgbClr val="66CCFF"/>
              </a:solidFill>
              <a:round/>
              <a:headEnd type="triangle" w="med" len="med"/>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33" name="Freeform 32"/>
            <p:cNvSpPr>
              <a:spLocks/>
            </p:cNvSpPr>
            <p:nvPr/>
          </p:nvSpPr>
          <p:spPr bwMode="auto">
            <a:xfrm>
              <a:off x="1805" y="1373"/>
              <a:ext cx="96" cy="1017"/>
            </a:xfrm>
            <a:custGeom>
              <a:avLst/>
              <a:gdLst>
                <a:gd name="T0" fmla="*/ 96 w 96"/>
                <a:gd name="T1" fmla="*/ 1017 h 1017"/>
                <a:gd name="T2" fmla="*/ 77 w 96"/>
                <a:gd name="T3" fmla="*/ 912 h 1017"/>
                <a:gd name="T4" fmla="*/ 57 w 96"/>
                <a:gd name="T5" fmla="*/ 893 h 1017"/>
                <a:gd name="T6" fmla="*/ 0 w 96"/>
                <a:gd name="T7" fmla="*/ 777 h 1017"/>
                <a:gd name="T8" fmla="*/ 38 w 96"/>
                <a:gd name="T9" fmla="*/ 326 h 1017"/>
                <a:gd name="T10" fmla="*/ 19 w 96"/>
                <a:gd name="T11" fmla="*/ 0 h 1017"/>
                <a:gd name="T12" fmla="*/ 0 60000 65536"/>
                <a:gd name="T13" fmla="*/ 0 60000 65536"/>
                <a:gd name="T14" fmla="*/ 0 60000 65536"/>
                <a:gd name="T15" fmla="*/ 0 60000 65536"/>
                <a:gd name="T16" fmla="*/ 0 60000 65536"/>
                <a:gd name="T17" fmla="*/ 0 60000 65536"/>
                <a:gd name="T18" fmla="*/ 0 w 96"/>
                <a:gd name="T19" fmla="*/ 0 h 1017"/>
                <a:gd name="T20" fmla="*/ 96 w 96"/>
                <a:gd name="T21" fmla="*/ 1017 h 1017"/>
              </a:gdLst>
              <a:ahLst/>
              <a:cxnLst>
                <a:cxn ang="T12">
                  <a:pos x="T0" y="T1"/>
                </a:cxn>
                <a:cxn ang="T13">
                  <a:pos x="T2" y="T3"/>
                </a:cxn>
                <a:cxn ang="T14">
                  <a:pos x="T4" y="T5"/>
                </a:cxn>
                <a:cxn ang="T15">
                  <a:pos x="T6" y="T7"/>
                </a:cxn>
                <a:cxn ang="T16">
                  <a:pos x="T8" y="T9"/>
                </a:cxn>
                <a:cxn ang="T17">
                  <a:pos x="T10" y="T11"/>
                </a:cxn>
              </a:cxnLst>
              <a:rect l="T18" t="T19" r="T20" b="T21"/>
              <a:pathLst>
                <a:path w="96" h="1017">
                  <a:moveTo>
                    <a:pt x="96" y="1017"/>
                  </a:moveTo>
                  <a:cubicBezTo>
                    <a:pt x="96" y="1016"/>
                    <a:pt x="84" y="927"/>
                    <a:pt x="77" y="912"/>
                  </a:cubicBezTo>
                  <a:cubicBezTo>
                    <a:pt x="73" y="904"/>
                    <a:pt x="63" y="900"/>
                    <a:pt x="57" y="893"/>
                  </a:cubicBezTo>
                  <a:cubicBezTo>
                    <a:pt x="24" y="849"/>
                    <a:pt x="15" y="826"/>
                    <a:pt x="0" y="777"/>
                  </a:cubicBezTo>
                  <a:cubicBezTo>
                    <a:pt x="5" y="600"/>
                    <a:pt x="8" y="485"/>
                    <a:pt x="38" y="326"/>
                  </a:cubicBezTo>
                  <a:cubicBezTo>
                    <a:pt x="13" y="109"/>
                    <a:pt x="19" y="218"/>
                    <a:pt x="19" y="0"/>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34" name="Freeform 33"/>
            <p:cNvSpPr>
              <a:spLocks/>
            </p:cNvSpPr>
            <p:nvPr/>
          </p:nvSpPr>
          <p:spPr bwMode="auto">
            <a:xfrm>
              <a:off x="956" y="1306"/>
              <a:ext cx="90" cy="489"/>
            </a:xfrm>
            <a:custGeom>
              <a:avLst/>
              <a:gdLst>
                <a:gd name="T0" fmla="*/ 23 w 90"/>
                <a:gd name="T1" fmla="*/ 489 h 489"/>
                <a:gd name="T2" fmla="*/ 90 w 90"/>
                <a:gd name="T3" fmla="*/ 115 h 489"/>
                <a:gd name="T4" fmla="*/ 33 w 90"/>
                <a:gd name="T5" fmla="*/ 28 h 489"/>
                <a:gd name="T6" fmla="*/ 23 w 90"/>
                <a:gd name="T7" fmla="*/ 0 h 489"/>
                <a:gd name="T8" fmla="*/ 0 60000 65536"/>
                <a:gd name="T9" fmla="*/ 0 60000 65536"/>
                <a:gd name="T10" fmla="*/ 0 60000 65536"/>
                <a:gd name="T11" fmla="*/ 0 60000 65536"/>
                <a:gd name="T12" fmla="*/ 0 w 90"/>
                <a:gd name="T13" fmla="*/ 0 h 489"/>
                <a:gd name="T14" fmla="*/ 90 w 90"/>
                <a:gd name="T15" fmla="*/ 489 h 489"/>
              </a:gdLst>
              <a:ahLst/>
              <a:cxnLst>
                <a:cxn ang="T8">
                  <a:pos x="T0" y="T1"/>
                </a:cxn>
                <a:cxn ang="T9">
                  <a:pos x="T2" y="T3"/>
                </a:cxn>
                <a:cxn ang="T10">
                  <a:pos x="T4" y="T5"/>
                </a:cxn>
                <a:cxn ang="T11">
                  <a:pos x="T6" y="T7"/>
                </a:cxn>
              </a:cxnLst>
              <a:rect l="T12" t="T13" r="T14" b="T15"/>
              <a:pathLst>
                <a:path w="90" h="489">
                  <a:moveTo>
                    <a:pt x="23" y="489"/>
                  </a:moveTo>
                  <a:cubicBezTo>
                    <a:pt x="0" y="364"/>
                    <a:pt x="53" y="234"/>
                    <a:pt x="90" y="115"/>
                  </a:cubicBezTo>
                  <a:cubicBezTo>
                    <a:pt x="71" y="86"/>
                    <a:pt x="45" y="61"/>
                    <a:pt x="33" y="28"/>
                  </a:cubicBezTo>
                  <a:cubicBezTo>
                    <a:pt x="30" y="19"/>
                    <a:pt x="23" y="0"/>
                    <a:pt x="23" y="0"/>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35" name="Freeform 34"/>
            <p:cNvSpPr>
              <a:spLocks/>
            </p:cNvSpPr>
            <p:nvPr/>
          </p:nvSpPr>
          <p:spPr bwMode="auto">
            <a:xfrm>
              <a:off x="749" y="2083"/>
              <a:ext cx="537" cy="87"/>
            </a:xfrm>
            <a:custGeom>
              <a:avLst/>
              <a:gdLst>
                <a:gd name="T0" fmla="*/ 537 w 537"/>
                <a:gd name="T1" fmla="*/ 58 h 87"/>
                <a:gd name="T2" fmla="*/ 355 w 537"/>
                <a:gd name="T3" fmla="*/ 87 h 87"/>
                <a:gd name="T4" fmla="*/ 163 w 537"/>
                <a:gd name="T5" fmla="*/ 48 h 87"/>
                <a:gd name="T6" fmla="*/ 0 w 537"/>
                <a:gd name="T7" fmla="*/ 0 h 87"/>
                <a:gd name="T8" fmla="*/ 0 60000 65536"/>
                <a:gd name="T9" fmla="*/ 0 60000 65536"/>
                <a:gd name="T10" fmla="*/ 0 60000 65536"/>
                <a:gd name="T11" fmla="*/ 0 60000 65536"/>
                <a:gd name="T12" fmla="*/ 0 w 537"/>
                <a:gd name="T13" fmla="*/ 0 h 87"/>
                <a:gd name="T14" fmla="*/ 537 w 537"/>
                <a:gd name="T15" fmla="*/ 87 h 87"/>
              </a:gdLst>
              <a:ahLst/>
              <a:cxnLst>
                <a:cxn ang="T8">
                  <a:pos x="T0" y="T1"/>
                </a:cxn>
                <a:cxn ang="T9">
                  <a:pos x="T2" y="T3"/>
                </a:cxn>
                <a:cxn ang="T10">
                  <a:pos x="T4" y="T5"/>
                </a:cxn>
                <a:cxn ang="T11">
                  <a:pos x="T6" y="T7"/>
                </a:cxn>
              </a:cxnLst>
              <a:rect l="T12" t="T13" r="T14" b="T15"/>
              <a:pathLst>
                <a:path w="537" h="87">
                  <a:moveTo>
                    <a:pt x="537" y="58"/>
                  </a:moveTo>
                  <a:cubicBezTo>
                    <a:pt x="470" y="64"/>
                    <a:pt x="419" y="74"/>
                    <a:pt x="355" y="87"/>
                  </a:cubicBezTo>
                  <a:cubicBezTo>
                    <a:pt x="292" y="81"/>
                    <a:pt x="222" y="77"/>
                    <a:pt x="163" y="48"/>
                  </a:cubicBezTo>
                  <a:cubicBezTo>
                    <a:pt x="108" y="21"/>
                    <a:pt x="63" y="0"/>
                    <a:pt x="0" y="0"/>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lstStyle/>
            <a:p>
              <a:pPr eaLnBrk="0" fontAlgn="base" hangingPunct="0">
                <a:spcBef>
                  <a:spcPct val="0"/>
                </a:spcBef>
                <a:spcAft>
                  <a:spcPct val="0"/>
                </a:spcAft>
              </a:pPr>
              <a:endParaRPr lang="en-US">
                <a:solidFill>
                  <a:prstClr val="black"/>
                </a:solidFill>
                <a:cs typeface="Arial" panose="020B0604020202020204" pitchFamily="34" charset="0"/>
              </a:endParaRPr>
            </a:p>
          </p:txBody>
        </p:sp>
      </p:grpSp>
      <p:grpSp>
        <p:nvGrpSpPr>
          <p:cNvPr id="36" name="Group 35"/>
          <p:cNvGrpSpPr>
            <a:grpSpLocks/>
          </p:cNvGrpSpPr>
          <p:nvPr/>
        </p:nvGrpSpPr>
        <p:grpSpPr bwMode="auto">
          <a:xfrm>
            <a:off x="3844838" y="2899578"/>
            <a:ext cx="1703676" cy="1066801"/>
            <a:chOff x="6390" y="1978"/>
            <a:chExt cx="958" cy="672"/>
          </a:xfrm>
        </p:grpSpPr>
        <p:sp>
          <p:nvSpPr>
            <p:cNvPr id="37" name="Text Box 36"/>
            <p:cNvSpPr txBox="1">
              <a:spLocks noChangeArrowheads="1"/>
            </p:cNvSpPr>
            <p:nvPr/>
          </p:nvSpPr>
          <p:spPr bwMode="auto">
            <a:xfrm>
              <a:off x="6390" y="1978"/>
              <a:ext cx="95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50000"/>
                </a:spcBef>
                <a:spcAft>
                  <a:spcPct val="0"/>
                </a:spcAft>
                <a:buClrTx/>
                <a:buSzTx/>
                <a:buFontTx/>
                <a:buNone/>
              </a:pPr>
              <a:r>
                <a:rPr lang="en-US" altLang="en-US" sz="1400" b="1" dirty="0">
                  <a:solidFill>
                    <a:prstClr val="black"/>
                  </a:solidFill>
                  <a:latin typeface="Arial" charset="0"/>
                  <a:cs typeface="Arial" panose="020B0604020202020204" pitchFamily="34" charset="0"/>
                </a:rPr>
                <a:t>Communities, POs, LGUs, </a:t>
              </a:r>
              <a:r>
                <a:rPr lang="en-US" altLang="en-US" sz="1400" b="1" dirty="0" err="1">
                  <a:solidFill>
                    <a:prstClr val="black"/>
                  </a:solidFill>
                  <a:latin typeface="Arial" charset="0"/>
                  <a:cs typeface="Arial" panose="020B0604020202020204" pitchFamily="34" charset="0"/>
                </a:rPr>
                <a:t>etc</a:t>
              </a:r>
              <a:endParaRPr lang="en-US" altLang="en-US" sz="1400" b="1" dirty="0">
                <a:solidFill>
                  <a:prstClr val="black"/>
                </a:solidFill>
                <a:latin typeface="Arial" charset="0"/>
                <a:cs typeface="Arial" panose="020B0604020202020204" pitchFamily="34" charset="0"/>
              </a:endParaRPr>
            </a:p>
          </p:txBody>
        </p:sp>
        <p:sp>
          <p:nvSpPr>
            <p:cNvPr id="38" name="Line 37"/>
            <p:cNvSpPr>
              <a:spLocks noChangeShapeType="1"/>
            </p:cNvSpPr>
            <p:nvPr/>
          </p:nvSpPr>
          <p:spPr bwMode="auto">
            <a:xfrm flipH="1">
              <a:off x="6870" y="2310"/>
              <a:ext cx="0" cy="340"/>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wrap="none" anchor="ctr"/>
            <a:lstStyle/>
            <a:p>
              <a:pPr eaLnBrk="0" fontAlgn="base" hangingPunct="0">
                <a:spcBef>
                  <a:spcPct val="0"/>
                </a:spcBef>
                <a:spcAft>
                  <a:spcPct val="0"/>
                </a:spcAft>
              </a:pPr>
              <a:endParaRPr lang="en-US">
                <a:solidFill>
                  <a:prstClr val="black"/>
                </a:solidFill>
              </a:endParaRPr>
            </a:p>
          </p:txBody>
        </p:sp>
      </p:grpSp>
      <p:sp>
        <p:nvSpPr>
          <p:cNvPr id="6" name="Text Box 4"/>
          <p:cNvSpPr txBox="1">
            <a:spLocks noChangeArrowheads="1"/>
          </p:cNvSpPr>
          <p:nvPr/>
        </p:nvSpPr>
        <p:spPr bwMode="auto">
          <a:xfrm>
            <a:off x="3590964" y="4038612"/>
            <a:ext cx="2811159"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fontAlgn="base">
              <a:lnSpc>
                <a:spcPct val="40000"/>
              </a:lnSpc>
              <a:spcBef>
                <a:spcPct val="50000"/>
              </a:spcBef>
              <a:spcAft>
                <a:spcPct val="0"/>
              </a:spcAft>
              <a:buClrTx/>
              <a:buSzTx/>
              <a:buFontTx/>
              <a:buNone/>
            </a:pPr>
            <a:r>
              <a:rPr lang="en-US" altLang="en-US" sz="1800" dirty="0">
                <a:solidFill>
                  <a:srgbClr val="C0504D">
                    <a:lumMod val="75000"/>
                  </a:srgbClr>
                </a:solidFill>
                <a:latin typeface="Arial" charset="0"/>
                <a:cs typeface="Arial" panose="020B0604020202020204" pitchFamily="34" charset="0"/>
              </a:rPr>
              <a:t>Local Watershed</a:t>
            </a:r>
          </a:p>
          <a:p>
            <a:pPr algn="ctr" fontAlgn="base">
              <a:lnSpc>
                <a:spcPct val="40000"/>
              </a:lnSpc>
              <a:spcBef>
                <a:spcPct val="50000"/>
              </a:spcBef>
              <a:spcAft>
                <a:spcPct val="0"/>
              </a:spcAft>
              <a:buClrTx/>
              <a:buSzTx/>
              <a:buFontTx/>
              <a:buNone/>
            </a:pPr>
            <a:r>
              <a:rPr lang="en-US" altLang="en-US" sz="1800" dirty="0">
                <a:solidFill>
                  <a:srgbClr val="C0504D">
                    <a:lumMod val="75000"/>
                  </a:srgbClr>
                </a:solidFill>
                <a:latin typeface="Arial" charset="0"/>
                <a:cs typeface="Arial" panose="020B0604020202020204" pitchFamily="34" charset="0"/>
              </a:rPr>
              <a:t>Initiative - </a:t>
            </a:r>
          </a:p>
          <a:p>
            <a:pPr algn="ctr" fontAlgn="base">
              <a:lnSpc>
                <a:spcPct val="40000"/>
              </a:lnSpc>
              <a:spcBef>
                <a:spcPct val="50000"/>
              </a:spcBef>
              <a:spcAft>
                <a:spcPct val="0"/>
              </a:spcAft>
              <a:buClrTx/>
              <a:buSzTx/>
              <a:buFontTx/>
              <a:buNone/>
            </a:pPr>
            <a:r>
              <a:rPr lang="en-US" altLang="en-US" sz="1800" dirty="0">
                <a:solidFill>
                  <a:srgbClr val="C0504D">
                    <a:lumMod val="75000"/>
                  </a:srgbClr>
                </a:solidFill>
                <a:latin typeface="Arial" charset="0"/>
                <a:cs typeface="Arial" panose="020B0604020202020204" pitchFamily="34" charset="0"/>
              </a:rPr>
              <a:t>Community Lead </a:t>
            </a:r>
          </a:p>
          <a:p>
            <a:pPr algn="ctr" fontAlgn="base">
              <a:lnSpc>
                <a:spcPct val="40000"/>
              </a:lnSpc>
              <a:spcBef>
                <a:spcPct val="50000"/>
              </a:spcBef>
              <a:spcAft>
                <a:spcPct val="0"/>
              </a:spcAft>
              <a:buClrTx/>
              <a:buSzTx/>
              <a:buFontTx/>
              <a:buNone/>
            </a:pPr>
            <a:r>
              <a:rPr lang="en-US" altLang="en-US" sz="1800" dirty="0">
                <a:solidFill>
                  <a:srgbClr val="C0504D">
                    <a:lumMod val="75000"/>
                  </a:srgbClr>
                </a:solidFill>
                <a:latin typeface="Arial" charset="0"/>
                <a:cs typeface="Arial" panose="020B0604020202020204" pitchFamily="34" charset="0"/>
              </a:rPr>
              <a:t>Watershed Planning and</a:t>
            </a:r>
          </a:p>
          <a:p>
            <a:pPr algn="ctr" fontAlgn="base">
              <a:lnSpc>
                <a:spcPct val="40000"/>
              </a:lnSpc>
              <a:spcBef>
                <a:spcPct val="50000"/>
              </a:spcBef>
              <a:spcAft>
                <a:spcPct val="0"/>
              </a:spcAft>
              <a:buClrTx/>
              <a:buSzTx/>
              <a:buFontTx/>
              <a:buNone/>
            </a:pPr>
            <a:r>
              <a:rPr lang="en-US" altLang="en-US" sz="1800" dirty="0">
                <a:solidFill>
                  <a:srgbClr val="C0504D">
                    <a:lumMod val="75000"/>
                  </a:srgbClr>
                </a:solidFill>
                <a:latin typeface="Arial" charset="0"/>
                <a:cs typeface="Arial" panose="020B0604020202020204" pitchFamily="34" charset="0"/>
              </a:rPr>
              <a:t> Management </a:t>
            </a:r>
          </a:p>
        </p:txBody>
      </p:sp>
    </p:spTree>
    <p:extLst>
      <p:ext uri="{BB962C8B-B14F-4D97-AF65-F5344CB8AC3E}">
        <p14:creationId xmlns:p14="http://schemas.microsoft.com/office/powerpoint/2010/main" val="2365131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253828" y="5146071"/>
            <a:ext cx="2712938" cy="402412"/>
          </a:xfrm>
        </p:spPr>
        <p:txBody>
          <a:bodyPr/>
          <a:lstStyle/>
          <a:p>
            <a:pPr>
              <a:defRPr/>
            </a:pPr>
            <a:fld id="{A5E0AA85-3E2E-4B02-8A62-6897AA9DC72B}" type="slidenum">
              <a:rPr lang="en-US" smtClean="0"/>
              <a:pPr>
                <a:defRPr/>
              </a:pPr>
              <a:t>16</a:t>
            </a:fld>
            <a:endParaRPr lang="en-US"/>
          </a:p>
        </p:txBody>
      </p:sp>
      <p:sp>
        <p:nvSpPr>
          <p:cNvPr id="4" name="Rectangle 3"/>
          <p:cNvSpPr/>
          <p:nvPr/>
        </p:nvSpPr>
        <p:spPr>
          <a:xfrm>
            <a:off x="4084638" y="-1447800"/>
            <a:ext cx="4650749" cy="3359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4237" y="1143000"/>
            <a:ext cx="2667000" cy="397031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buSzPct val="90000"/>
            </a:pPr>
            <a:r>
              <a:rPr lang="en-US" sz="3600" b="1" dirty="0"/>
              <a:t>131 Priority Critical Watersheds Supporting National Irrigation System (NIS)</a:t>
            </a:r>
          </a:p>
        </p:txBody>
      </p:sp>
      <p:pic>
        <p:nvPicPr>
          <p:cNvPr id="6" name="Picture 5">
            <a:extLst>
              <a:ext uri="{FF2B5EF4-FFF2-40B4-BE49-F238E27FC236}">
                <a16:creationId xmlns:a16="http://schemas.microsoft.com/office/drawing/2014/main" id="{2C8F6286-3B7C-42B0-892D-509B745503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7937" y="0"/>
            <a:ext cx="4848301" cy="6858000"/>
          </a:xfrm>
          <a:prstGeom prst="rect">
            <a:avLst/>
          </a:prstGeom>
          <a:ln>
            <a:solidFill>
              <a:schemeClr val="accent1"/>
            </a:solidFill>
          </a:ln>
        </p:spPr>
      </p:pic>
    </p:spTree>
    <p:extLst>
      <p:ext uri="{BB962C8B-B14F-4D97-AF65-F5344CB8AC3E}">
        <p14:creationId xmlns:p14="http://schemas.microsoft.com/office/powerpoint/2010/main" val="3031711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275D9B-B2DE-47F4-A79A-02912C6A5877}"/>
              </a:ext>
            </a:extLst>
          </p:cNvPr>
          <p:cNvSpPr>
            <a:spLocks noGrp="1"/>
          </p:cNvSpPr>
          <p:nvPr>
            <p:ph type="sldNum" sz="quarter" idx="12"/>
          </p:nvPr>
        </p:nvSpPr>
        <p:spPr/>
        <p:txBody>
          <a:bodyPr/>
          <a:lstStyle/>
          <a:p>
            <a:fld id="{878E1A9D-D8B7-4FB3-AF81-D627A79ECC93}" type="slidenum">
              <a:rPr lang="en-US" altLang="en-US" smtClean="0">
                <a:solidFill>
                  <a:srgbClr val="FFFFFF"/>
                </a:solidFill>
              </a:rPr>
              <a:pPr/>
              <a:t>17</a:t>
            </a:fld>
            <a:endParaRPr lang="en-US" altLang="en-US">
              <a:solidFill>
                <a:srgbClr val="FFFFFF"/>
              </a:solidFill>
            </a:endParaRPr>
          </a:p>
        </p:txBody>
      </p:sp>
      <p:pic>
        <p:nvPicPr>
          <p:cNvPr id="5" name="Picture 4">
            <a:extLst>
              <a:ext uri="{FF2B5EF4-FFF2-40B4-BE49-F238E27FC236}">
                <a16:creationId xmlns:a16="http://schemas.microsoft.com/office/drawing/2014/main" id="{E8A82173-073C-4A85-A229-5EB283107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37" y="228600"/>
            <a:ext cx="9046258" cy="6400800"/>
          </a:xfrm>
          <a:prstGeom prst="rect">
            <a:avLst/>
          </a:prstGeom>
          <a:ln w="3175">
            <a:solidFill>
              <a:schemeClr val="tx1"/>
            </a:solidFill>
          </a:ln>
        </p:spPr>
      </p:pic>
    </p:spTree>
    <p:extLst>
      <p:ext uri="{BB962C8B-B14F-4D97-AF65-F5344CB8AC3E}">
        <p14:creationId xmlns:p14="http://schemas.microsoft.com/office/powerpoint/2010/main" val="3687026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8CC533-9951-42AB-940B-736B69D3DBFD}"/>
              </a:ext>
            </a:extLst>
          </p:cNvPr>
          <p:cNvSpPr>
            <a:spLocks noGrp="1"/>
          </p:cNvSpPr>
          <p:nvPr>
            <p:ph type="sldNum" sz="quarter" idx="12"/>
          </p:nvPr>
        </p:nvSpPr>
        <p:spPr/>
        <p:txBody>
          <a:bodyPr/>
          <a:lstStyle/>
          <a:p>
            <a:fld id="{878E1A9D-D8B7-4FB3-AF81-D627A79ECC93}" type="slidenum">
              <a:rPr lang="en-US" altLang="en-US" smtClean="0">
                <a:solidFill>
                  <a:srgbClr val="FFFFFF"/>
                </a:solidFill>
              </a:rPr>
              <a:pPr/>
              <a:t>18</a:t>
            </a:fld>
            <a:endParaRPr lang="en-US" altLang="en-US">
              <a:solidFill>
                <a:srgbClr val="FFFFFF"/>
              </a:solidFill>
            </a:endParaRPr>
          </a:p>
        </p:txBody>
      </p:sp>
      <p:graphicFrame>
        <p:nvGraphicFramePr>
          <p:cNvPr id="3" name="Table 2">
            <a:extLst>
              <a:ext uri="{FF2B5EF4-FFF2-40B4-BE49-F238E27FC236}">
                <a16:creationId xmlns:a16="http://schemas.microsoft.com/office/drawing/2014/main" id="{75E5D42B-0A6C-401B-A154-042633588F3A}"/>
              </a:ext>
            </a:extLst>
          </p:cNvPr>
          <p:cNvGraphicFramePr>
            <a:graphicFrameLocks noGrp="1"/>
          </p:cNvGraphicFramePr>
          <p:nvPr>
            <p:extLst>
              <p:ext uri="{D42A27DB-BD31-4B8C-83A1-F6EECF244321}">
                <p14:modId xmlns:p14="http://schemas.microsoft.com/office/powerpoint/2010/main" val="911370326"/>
              </p:ext>
            </p:extLst>
          </p:nvPr>
        </p:nvGraphicFramePr>
        <p:xfrm>
          <a:off x="89887" y="1143000"/>
          <a:ext cx="9252549" cy="4645358"/>
        </p:xfrm>
        <a:graphic>
          <a:graphicData uri="http://schemas.openxmlformats.org/drawingml/2006/table">
            <a:tbl>
              <a:tblPr>
                <a:tableStyleId>{5C22544A-7EE6-4342-B048-85BDC9FD1C3A}</a:tableStyleId>
              </a:tblPr>
              <a:tblGrid>
                <a:gridCol w="1175350">
                  <a:extLst>
                    <a:ext uri="{9D8B030D-6E8A-4147-A177-3AD203B41FA5}">
                      <a16:colId xmlns:a16="http://schemas.microsoft.com/office/drawing/2014/main" val="1608179549"/>
                    </a:ext>
                  </a:extLst>
                </a:gridCol>
                <a:gridCol w="762000">
                  <a:extLst>
                    <a:ext uri="{9D8B030D-6E8A-4147-A177-3AD203B41FA5}">
                      <a16:colId xmlns:a16="http://schemas.microsoft.com/office/drawing/2014/main" val="3195428290"/>
                    </a:ext>
                  </a:extLst>
                </a:gridCol>
                <a:gridCol w="685800">
                  <a:extLst>
                    <a:ext uri="{9D8B030D-6E8A-4147-A177-3AD203B41FA5}">
                      <a16:colId xmlns:a16="http://schemas.microsoft.com/office/drawing/2014/main" val="3114243143"/>
                    </a:ext>
                  </a:extLst>
                </a:gridCol>
                <a:gridCol w="838200">
                  <a:extLst>
                    <a:ext uri="{9D8B030D-6E8A-4147-A177-3AD203B41FA5}">
                      <a16:colId xmlns:a16="http://schemas.microsoft.com/office/drawing/2014/main" val="1750578083"/>
                    </a:ext>
                  </a:extLst>
                </a:gridCol>
                <a:gridCol w="914400">
                  <a:extLst>
                    <a:ext uri="{9D8B030D-6E8A-4147-A177-3AD203B41FA5}">
                      <a16:colId xmlns:a16="http://schemas.microsoft.com/office/drawing/2014/main" val="2496350701"/>
                    </a:ext>
                  </a:extLst>
                </a:gridCol>
                <a:gridCol w="2438400">
                  <a:extLst>
                    <a:ext uri="{9D8B030D-6E8A-4147-A177-3AD203B41FA5}">
                      <a16:colId xmlns:a16="http://schemas.microsoft.com/office/drawing/2014/main" val="2186402214"/>
                    </a:ext>
                  </a:extLst>
                </a:gridCol>
                <a:gridCol w="1371600">
                  <a:extLst>
                    <a:ext uri="{9D8B030D-6E8A-4147-A177-3AD203B41FA5}">
                      <a16:colId xmlns:a16="http://schemas.microsoft.com/office/drawing/2014/main" val="1572690140"/>
                    </a:ext>
                  </a:extLst>
                </a:gridCol>
                <a:gridCol w="1066799">
                  <a:extLst>
                    <a:ext uri="{9D8B030D-6E8A-4147-A177-3AD203B41FA5}">
                      <a16:colId xmlns:a16="http://schemas.microsoft.com/office/drawing/2014/main" val="1128066450"/>
                    </a:ext>
                  </a:extLst>
                </a:gridCol>
              </a:tblGrid>
              <a:tr h="1600200">
                <a:tc>
                  <a:txBody>
                    <a:bodyPr/>
                    <a:lstStyle/>
                    <a:p>
                      <a:pPr algn="ctr" fontAlgn="ctr"/>
                      <a:r>
                        <a:rPr lang="en-PH" sz="1400" b="1" u="none" strike="noStrike" dirty="0">
                          <a:effectLst/>
                        </a:rPr>
                        <a:t>Watershed</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US" sz="1400" b="1" u="none" strike="noStrike" dirty="0">
                          <a:effectLst/>
                        </a:rPr>
                        <a:t> Area Based on Ridge to Reef (ha)</a:t>
                      </a:r>
                      <a:endParaRPr lang="en-US"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PH" sz="1400" b="1" u="none" strike="noStrike" dirty="0">
                          <a:effectLst/>
                        </a:rPr>
                        <a:t>Lead Region</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PH" sz="1400" b="1" u="none" strike="noStrike" dirty="0">
                          <a:effectLst/>
                        </a:rPr>
                        <a:t>Concerned Regions</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PH" sz="1400" b="1" u="none" strike="noStrike" dirty="0">
                          <a:effectLst/>
                        </a:rPr>
                        <a:t>Provinces</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PH" sz="1400" b="1" u="none" strike="noStrike" dirty="0">
                          <a:effectLst/>
                        </a:rPr>
                        <a:t>Municipalities</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US" sz="1400" b="1" u="none" strike="noStrike" dirty="0">
                          <a:effectLst/>
                        </a:rPr>
                        <a:t>Watersheds Covered within the 143 Priority Critical Watersheds Supporting NIS</a:t>
                      </a:r>
                      <a:endParaRPr lang="en-US"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PH" sz="1400" b="1" u="none" strike="noStrike" dirty="0">
                          <a:effectLst/>
                        </a:rPr>
                        <a:t> Area covered per Region (ha)</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extLst>
                  <a:ext uri="{0D108BD9-81ED-4DB2-BD59-A6C34878D82A}">
                    <a16:rowId xmlns:a16="http://schemas.microsoft.com/office/drawing/2014/main" val="1588833250"/>
                  </a:ext>
                </a:extLst>
              </a:tr>
              <a:tr h="1268816">
                <a:tc rowSpan="2">
                  <a:txBody>
                    <a:bodyPr/>
                    <a:lstStyle/>
                    <a:p>
                      <a:pPr algn="ctr" fontAlgn="ctr"/>
                      <a:r>
                        <a:rPr lang="en-PH" sz="1400" u="none" strike="noStrike" dirty="0" err="1">
                          <a:effectLst/>
                        </a:rPr>
                        <a:t>Pangiplan</a:t>
                      </a:r>
                      <a:r>
                        <a:rPr lang="en-PH" sz="1400" u="none" strike="noStrike" dirty="0">
                          <a:effectLst/>
                        </a:rPr>
                        <a:t> River Watershed</a:t>
                      </a:r>
                      <a:endParaRPr lang="en-PH" sz="1400" b="0" i="0" u="none" strike="noStrike" dirty="0">
                        <a:solidFill>
                          <a:srgbClr val="000000"/>
                        </a:solidFill>
                        <a:effectLst/>
                        <a:latin typeface="Arial" panose="020B0604020202020204" pitchFamily="34" charset="0"/>
                      </a:endParaRPr>
                    </a:p>
                  </a:txBody>
                  <a:tcPr marL="0" marR="0" marT="0" marB="0" anchor="ctr"/>
                </a:tc>
                <a:tc rowSpan="2">
                  <a:txBody>
                    <a:bodyPr/>
                    <a:lstStyle/>
                    <a:p>
                      <a:pPr algn="ctr" fontAlgn="ctr"/>
                      <a:r>
                        <a:rPr lang="en-PH" sz="1400" u="none" strike="noStrike" dirty="0">
                          <a:effectLst/>
                        </a:rPr>
                        <a:t>106,487 </a:t>
                      </a:r>
                      <a:endParaRPr lang="en-PH" sz="1400" b="0" i="0" u="none" strike="noStrike" dirty="0">
                        <a:solidFill>
                          <a:srgbClr val="000000"/>
                        </a:solidFill>
                        <a:effectLst/>
                        <a:latin typeface="Arial" panose="020B0604020202020204" pitchFamily="34" charset="0"/>
                      </a:endParaRPr>
                    </a:p>
                  </a:txBody>
                  <a:tcPr marL="0" marR="0" marT="0" marB="0" anchor="ctr"/>
                </a:tc>
                <a:tc rowSpan="2">
                  <a:txBody>
                    <a:bodyPr/>
                    <a:lstStyle/>
                    <a:p>
                      <a:pPr algn="ctr" fontAlgn="ctr"/>
                      <a:r>
                        <a:rPr lang="en-PH" sz="1400" u="none" strike="noStrike" dirty="0">
                          <a:effectLst/>
                        </a:rPr>
                        <a:t>Region 6</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Region 6</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Negros Occidental</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Binalbagan, Himamaylan City, Hinigaran, Isabela, La Carlota City, La Castellana, Moises Padilla, Murcia, Pontevedra, San Carlos City</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Pangiplan River Watershed</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         83,629 </a:t>
                      </a:r>
                      <a:endParaRPr lang="en-PH"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250272939"/>
                  </a:ext>
                </a:extLst>
              </a:tr>
              <a:tr h="761289">
                <a:tc vMerge="1">
                  <a:txBody>
                    <a:bodyPr/>
                    <a:lstStyle/>
                    <a:p>
                      <a:endParaRPr lang="en-PH"/>
                    </a:p>
                  </a:txBody>
                  <a:tcPr/>
                </a:tc>
                <a:tc vMerge="1">
                  <a:txBody>
                    <a:bodyPr/>
                    <a:lstStyle/>
                    <a:p>
                      <a:endParaRPr lang="en-PH"/>
                    </a:p>
                  </a:txBody>
                  <a:tcPr/>
                </a:tc>
                <a:tc vMerge="1">
                  <a:txBody>
                    <a:bodyPr/>
                    <a:lstStyle/>
                    <a:p>
                      <a:endParaRPr lang="en-PH"/>
                    </a:p>
                  </a:txBody>
                  <a:tcPr/>
                </a:tc>
                <a:tc>
                  <a:txBody>
                    <a:bodyPr/>
                    <a:lstStyle/>
                    <a:p>
                      <a:pPr algn="ctr" fontAlgn="ctr"/>
                      <a:r>
                        <a:rPr lang="en-PH" sz="1400" u="none" strike="noStrike">
                          <a:effectLst/>
                        </a:rPr>
                        <a:t>Region 7</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Negros Oriental</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err="1">
                          <a:effectLst/>
                        </a:rPr>
                        <a:t>Canlaon</a:t>
                      </a:r>
                      <a:r>
                        <a:rPr lang="en-PH" sz="1400" u="none" strike="noStrike" dirty="0">
                          <a:effectLst/>
                        </a:rPr>
                        <a:t> City, </a:t>
                      </a:r>
                      <a:r>
                        <a:rPr lang="en-PH" sz="1400" u="none" strike="noStrike" dirty="0" err="1">
                          <a:effectLst/>
                        </a:rPr>
                        <a:t>Guihulngan</a:t>
                      </a:r>
                      <a:r>
                        <a:rPr lang="en-PH" sz="1400" u="none" strike="noStrike" dirty="0">
                          <a:effectLst/>
                        </a:rPr>
                        <a:t> City, </a:t>
                      </a:r>
                      <a:r>
                        <a:rPr lang="en-PH" sz="1400" u="none" strike="noStrike" dirty="0" err="1">
                          <a:effectLst/>
                        </a:rPr>
                        <a:t>Jimalalud</a:t>
                      </a:r>
                      <a:r>
                        <a:rPr lang="en-PH" sz="1400" u="none" strike="noStrike" dirty="0">
                          <a:effectLst/>
                        </a:rPr>
                        <a:t>, La Libertad, </a:t>
                      </a:r>
                      <a:r>
                        <a:rPr lang="en-PH" sz="1400" u="none" strike="noStrike" dirty="0" err="1">
                          <a:effectLst/>
                        </a:rPr>
                        <a:t>Tayasan</a:t>
                      </a:r>
                      <a:r>
                        <a:rPr lang="en-PH" sz="1400" u="none" strike="noStrike" dirty="0">
                          <a:effectLst/>
                        </a:rPr>
                        <a:t>, Vallehermoso</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 </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         22,857 </a:t>
                      </a:r>
                      <a:endParaRPr lang="en-PH"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663116772"/>
                  </a:ext>
                </a:extLst>
              </a:tr>
              <a:tr h="1015053">
                <a:tc>
                  <a:txBody>
                    <a:bodyPr/>
                    <a:lstStyle/>
                    <a:p>
                      <a:pPr algn="ctr" fontAlgn="ctr"/>
                      <a:r>
                        <a:rPr lang="en-PH" sz="1400" u="none" strike="noStrike">
                          <a:effectLst/>
                        </a:rPr>
                        <a:t>Bago River Watershed</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81,120 </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Region 6</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Region 6</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Negros Occidental</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Bago City, Calatrava, La Carlota City, Murcia, Pulupandan, Salvador Benedicto, San Carlos City, Talisay City</a:t>
                      </a:r>
                      <a:endParaRPr lang="es-E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err="1">
                          <a:effectLst/>
                        </a:rPr>
                        <a:t>Bago</a:t>
                      </a:r>
                      <a:r>
                        <a:rPr lang="en-PH" sz="1400" u="none" strike="noStrike" dirty="0">
                          <a:effectLst/>
                        </a:rPr>
                        <a:t> River Watershed</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         81,120 </a:t>
                      </a:r>
                      <a:endParaRPr lang="en-PH" sz="14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260018118"/>
                  </a:ext>
                </a:extLst>
              </a:tr>
            </a:tbl>
          </a:graphicData>
        </a:graphic>
      </p:graphicFrame>
      <p:sp>
        <p:nvSpPr>
          <p:cNvPr id="4" name="TextBox 3">
            <a:extLst>
              <a:ext uri="{FF2B5EF4-FFF2-40B4-BE49-F238E27FC236}">
                <a16:creationId xmlns:a16="http://schemas.microsoft.com/office/drawing/2014/main" id="{E7E1B4BF-D910-477A-9EE9-834DE287EDF0}"/>
              </a:ext>
            </a:extLst>
          </p:cNvPr>
          <p:cNvSpPr txBox="1"/>
          <p:nvPr/>
        </p:nvSpPr>
        <p:spPr>
          <a:xfrm>
            <a:off x="89886" y="304800"/>
            <a:ext cx="9252549" cy="830997"/>
          </a:xfrm>
          <a:prstGeom prst="rect">
            <a:avLst/>
          </a:prstGeom>
          <a:noFill/>
        </p:spPr>
        <p:txBody>
          <a:bodyPr wrap="square" rtlCol="0">
            <a:spAutoFit/>
          </a:bodyPr>
          <a:lstStyle/>
          <a:p>
            <a:pPr algn="ctr"/>
            <a:r>
              <a:rPr lang="en-PH" sz="2400" b="1" dirty="0">
                <a:solidFill>
                  <a:schemeClr val="accent2"/>
                </a:solidFill>
                <a:latin typeface="Helvetica" panose="020B0604020202020204" pitchFamily="34" charset="0"/>
                <a:cs typeface="Helvetica" panose="020B0604020202020204" pitchFamily="34" charset="0"/>
              </a:rPr>
              <a:t>List of Priority Critical Watersheds supporting National Irrigation Systems in Negros Occidental</a:t>
            </a:r>
          </a:p>
        </p:txBody>
      </p:sp>
    </p:spTree>
    <p:extLst>
      <p:ext uri="{BB962C8B-B14F-4D97-AF65-F5344CB8AC3E}">
        <p14:creationId xmlns:p14="http://schemas.microsoft.com/office/powerpoint/2010/main" val="994917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8546AC-9555-4376-B668-126BAC4DAA4D}"/>
              </a:ext>
            </a:extLst>
          </p:cNvPr>
          <p:cNvSpPr>
            <a:spLocks noGrp="1"/>
          </p:cNvSpPr>
          <p:nvPr>
            <p:ph type="sldNum" sz="quarter" idx="12"/>
          </p:nvPr>
        </p:nvSpPr>
        <p:spPr/>
        <p:txBody>
          <a:bodyPr/>
          <a:lstStyle/>
          <a:p>
            <a:fld id="{878E1A9D-D8B7-4FB3-AF81-D627A79ECC93}" type="slidenum">
              <a:rPr lang="en-US" altLang="en-US" smtClean="0">
                <a:solidFill>
                  <a:srgbClr val="FFFFFF"/>
                </a:solidFill>
              </a:rPr>
              <a:pPr/>
              <a:t>19</a:t>
            </a:fld>
            <a:endParaRPr lang="en-US" altLang="en-US">
              <a:solidFill>
                <a:srgbClr val="FFFFFF"/>
              </a:solidFill>
            </a:endParaRPr>
          </a:p>
        </p:txBody>
      </p:sp>
      <p:graphicFrame>
        <p:nvGraphicFramePr>
          <p:cNvPr id="3" name="Table 2">
            <a:extLst>
              <a:ext uri="{FF2B5EF4-FFF2-40B4-BE49-F238E27FC236}">
                <a16:creationId xmlns:a16="http://schemas.microsoft.com/office/drawing/2014/main" id="{007F7F33-B8ED-4784-B55A-A6BA6C72BB6C}"/>
              </a:ext>
            </a:extLst>
          </p:cNvPr>
          <p:cNvGraphicFramePr>
            <a:graphicFrameLocks noGrp="1"/>
          </p:cNvGraphicFramePr>
          <p:nvPr>
            <p:extLst>
              <p:ext uri="{D42A27DB-BD31-4B8C-83A1-F6EECF244321}">
                <p14:modId xmlns:p14="http://schemas.microsoft.com/office/powerpoint/2010/main" val="3347545841"/>
              </p:ext>
            </p:extLst>
          </p:nvPr>
        </p:nvGraphicFramePr>
        <p:xfrm>
          <a:off x="89887" y="1143000"/>
          <a:ext cx="9252549" cy="4409934"/>
        </p:xfrm>
        <a:graphic>
          <a:graphicData uri="http://schemas.openxmlformats.org/drawingml/2006/table">
            <a:tbl>
              <a:tblPr>
                <a:tableStyleId>{5C22544A-7EE6-4342-B048-85BDC9FD1C3A}</a:tableStyleId>
              </a:tblPr>
              <a:tblGrid>
                <a:gridCol w="1175350">
                  <a:extLst>
                    <a:ext uri="{9D8B030D-6E8A-4147-A177-3AD203B41FA5}">
                      <a16:colId xmlns:a16="http://schemas.microsoft.com/office/drawing/2014/main" val="1608179549"/>
                    </a:ext>
                  </a:extLst>
                </a:gridCol>
                <a:gridCol w="838200">
                  <a:extLst>
                    <a:ext uri="{9D8B030D-6E8A-4147-A177-3AD203B41FA5}">
                      <a16:colId xmlns:a16="http://schemas.microsoft.com/office/drawing/2014/main" val="3195428290"/>
                    </a:ext>
                  </a:extLst>
                </a:gridCol>
                <a:gridCol w="685800">
                  <a:extLst>
                    <a:ext uri="{9D8B030D-6E8A-4147-A177-3AD203B41FA5}">
                      <a16:colId xmlns:a16="http://schemas.microsoft.com/office/drawing/2014/main" val="3114243143"/>
                    </a:ext>
                  </a:extLst>
                </a:gridCol>
                <a:gridCol w="914400">
                  <a:extLst>
                    <a:ext uri="{9D8B030D-6E8A-4147-A177-3AD203B41FA5}">
                      <a16:colId xmlns:a16="http://schemas.microsoft.com/office/drawing/2014/main" val="1750578083"/>
                    </a:ext>
                  </a:extLst>
                </a:gridCol>
                <a:gridCol w="838200">
                  <a:extLst>
                    <a:ext uri="{9D8B030D-6E8A-4147-A177-3AD203B41FA5}">
                      <a16:colId xmlns:a16="http://schemas.microsoft.com/office/drawing/2014/main" val="2496350701"/>
                    </a:ext>
                  </a:extLst>
                </a:gridCol>
                <a:gridCol w="2209800">
                  <a:extLst>
                    <a:ext uri="{9D8B030D-6E8A-4147-A177-3AD203B41FA5}">
                      <a16:colId xmlns:a16="http://schemas.microsoft.com/office/drawing/2014/main" val="2186402214"/>
                    </a:ext>
                  </a:extLst>
                </a:gridCol>
                <a:gridCol w="1447800">
                  <a:extLst>
                    <a:ext uri="{9D8B030D-6E8A-4147-A177-3AD203B41FA5}">
                      <a16:colId xmlns:a16="http://schemas.microsoft.com/office/drawing/2014/main" val="1572690140"/>
                    </a:ext>
                  </a:extLst>
                </a:gridCol>
                <a:gridCol w="1142999">
                  <a:extLst>
                    <a:ext uri="{9D8B030D-6E8A-4147-A177-3AD203B41FA5}">
                      <a16:colId xmlns:a16="http://schemas.microsoft.com/office/drawing/2014/main" val="1128066450"/>
                    </a:ext>
                  </a:extLst>
                </a:gridCol>
              </a:tblGrid>
              <a:tr h="1600200">
                <a:tc>
                  <a:txBody>
                    <a:bodyPr/>
                    <a:lstStyle/>
                    <a:p>
                      <a:pPr algn="ctr" fontAlgn="ctr"/>
                      <a:r>
                        <a:rPr lang="en-PH" sz="1400" b="1" u="none" strike="noStrike" dirty="0">
                          <a:effectLst/>
                        </a:rPr>
                        <a:t>Watershed</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US" sz="1400" b="1" u="none" strike="noStrike" dirty="0">
                          <a:effectLst/>
                        </a:rPr>
                        <a:t> Area Based on Ridge to Reef (ha)</a:t>
                      </a:r>
                      <a:endParaRPr lang="en-US"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PH" sz="1400" b="1" u="none" strike="noStrike" dirty="0">
                          <a:effectLst/>
                        </a:rPr>
                        <a:t>Lead Region</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PH" sz="1400" b="1" u="none" strike="noStrike" dirty="0">
                          <a:effectLst/>
                        </a:rPr>
                        <a:t>Concerned Regions</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PH" sz="1400" b="1" u="none" strike="noStrike" dirty="0">
                          <a:effectLst/>
                        </a:rPr>
                        <a:t>Provinces</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PH" sz="1400" b="1" u="none" strike="noStrike" dirty="0">
                          <a:effectLst/>
                        </a:rPr>
                        <a:t>Municipalities</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US" sz="1400" b="1" u="none" strike="noStrike" dirty="0">
                          <a:effectLst/>
                        </a:rPr>
                        <a:t>Watersheds Covered within the 143 Priority Critical Watersheds Supporting NIS</a:t>
                      </a:r>
                      <a:endParaRPr lang="en-US"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tc>
                  <a:txBody>
                    <a:bodyPr/>
                    <a:lstStyle/>
                    <a:p>
                      <a:pPr algn="ctr" fontAlgn="ctr"/>
                      <a:r>
                        <a:rPr lang="en-PH" sz="1400" b="1" u="none" strike="noStrike" dirty="0">
                          <a:effectLst/>
                        </a:rPr>
                        <a:t> Area covered per Region (ha)</a:t>
                      </a:r>
                      <a:endParaRPr lang="en-PH" sz="1400" b="1" i="0" u="none" strike="noStrike" dirty="0">
                        <a:solidFill>
                          <a:srgbClr val="000000"/>
                        </a:solidFill>
                        <a:effectLst/>
                        <a:latin typeface="Arial" panose="020B0604020202020204" pitchFamily="34" charset="0"/>
                      </a:endParaRPr>
                    </a:p>
                  </a:txBody>
                  <a:tcPr marL="0" marR="0" marT="0" marB="0" anchor="ctr">
                    <a:solidFill>
                      <a:schemeClr val="accent2"/>
                    </a:solidFill>
                  </a:tcPr>
                </a:tc>
                <a:extLst>
                  <a:ext uri="{0D108BD9-81ED-4DB2-BD59-A6C34878D82A}">
                    <a16:rowId xmlns:a16="http://schemas.microsoft.com/office/drawing/2014/main" val="1588833250"/>
                  </a:ext>
                </a:extLst>
              </a:tr>
              <a:tr h="848112">
                <a:tc rowSpan="2">
                  <a:txBody>
                    <a:bodyPr/>
                    <a:lstStyle/>
                    <a:p>
                      <a:pPr algn="ctr" fontAlgn="ctr"/>
                      <a:r>
                        <a:rPr lang="en-PH" sz="1400" u="none" strike="noStrike" dirty="0" err="1">
                          <a:effectLst/>
                        </a:rPr>
                        <a:t>Hilabangan</a:t>
                      </a:r>
                      <a:r>
                        <a:rPr lang="en-PH" sz="1400" u="none" strike="noStrike" dirty="0">
                          <a:effectLst/>
                        </a:rPr>
                        <a:t> River Watershed</a:t>
                      </a:r>
                      <a:endParaRPr lang="en-PH" sz="1400" b="0" i="0" u="none" strike="noStrike" dirty="0">
                        <a:solidFill>
                          <a:srgbClr val="000000"/>
                        </a:solidFill>
                        <a:effectLst/>
                        <a:latin typeface="Arial" panose="020B0604020202020204" pitchFamily="34" charset="0"/>
                      </a:endParaRPr>
                    </a:p>
                  </a:txBody>
                  <a:tcPr marL="0" marR="0" marT="0" marB="0" anchor="ctr"/>
                </a:tc>
                <a:tc rowSpan="2">
                  <a:txBody>
                    <a:bodyPr/>
                    <a:lstStyle/>
                    <a:p>
                      <a:pPr algn="ctr" fontAlgn="ctr"/>
                      <a:r>
                        <a:rPr lang="en-PH" sz="1400" u="none" strike="noStrike" dirty="0">
                          <a:effectLst/>
                        </a:rPr>
                        <a:t>198,764.44 </a:t>
                      </a:r>
                      <a:endParaRPr lang="en-PH" sz="1400" b="0" i="0" u="none" strike="noStrike" dirty="0">
                        <a:solidFill>
                          <a:srgbClr val="000000"/>
                        </a:solidFill>
                        <a:effectLst/>
                        <a:latin typeface="Arial" panose="020B0604020202020204" pitchFamily="34" charset="0"/>
                      </a:endParaRPr>
                    </a:p>
                  </a:txBody>
                  <a:tcPr marL="0" marR="0" marT="0" marB="0" anchor="ctr"/>
                </a:tc>
                <a:tc rowSpan="2">
                  <a:txBody>
                    <a:bodyPr/>
                    <a:lstStyle/>
                    <a:p>
                      <a:pPr algn="ctr" fontAlgn="ctr"/>
                      <a:r>
                        <a:rPr lang="en-PH" sz="1400" u="none" strike="noStrike">
                          <a:effectLst/>
                        </a:rPr>
                        <a:t>Region 6</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Region 6</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Negros Occidental</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Candoni, Cauayan, Himamaylan City, Ilog, Kabankalan City, Sipalay City</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 </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  106,449.05 </a:t>
                      </a:r>
                      <a:endParaRPr lang="en-PH" sz="14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784368908"/>
                  </a:ext>
                </a:extLst>
              </a:tr>
              <a:tr h="980811">
                <a:tc vMerge="1">
                  <a:txBody>
                    <a:bodyPr/>
                    <a:lstStyle/>
                    <a:p>
                      <a:endParaRPr lang="en-PH"/>
                    </a:p>
                  </a:txBody>
                  <a:tcPr/>
                </a:tc>
                <a:tc vMerge="1">
                  <a:txBody>
                    <a:bodyPr/>
                    <a:lstStyle/>
                    <a:p>
                      <a:endParaRPr lang="en-PH"/>
                    </a:p>
                  </a:txBody>
                  <a:tcPr/>
                </a:tc>
                <a:tc vMerge="1">
                  <a:txBody>
                    <a:bodyPr/>
                    <a:lstStyle/>
                    <a:p>
                      <a:endParaRPr lang="en-PH"/>
                    </a:p>
                  </a:txBody>
                  <a:tcPr/>
                </a:tc>
                <a:tc>
                  <a:txBody>
                    <a:bodyPr/>
                    <a:lstStyle/>
                    <a:p>
                      <a:pPr algn="ctr" fontAlgn="ctr"/>
                      <a:r>
                        <a:rPr lang="en-PH" sz="1400" u="none" strike="noStrike">
                          <a:effectLst/>
                        </a:rPr>
                        <a:t>Region 7</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Negros Oriental</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Ayungon, Bais City, Bayawan City, Bindoy, Jimalalud, Mabinay, Manjuyod, Tanjay City, Tayasan</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 </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    92,312.39 </a:t>
                      </a:r>
                      <a:endParaRPr lang="en-PH" sz="14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67233250"/>
                  </a:ext>
                </a:extLst>
              </a:tr>
              <a:tr h="980811">
                <a:tc>
                  <a:txBody>
                    <a:bodyPr/>
                    <a:lstStyle/>
                    <a:p>
                      <a:pPr algn="ctr" fontAlgn="ctr"/>
                      <a:r>
                        <a:rPr lang="en-PH" sz="1400" u="none" strike="noStrike" dirty="0" err="1">
                          <a:effectLst/>
                        </a:rPr>
                        <a:t>Malijao</a:t>
                      </a:r>
                      <a:r>
                        <a:rPr lang="en-PH" sz="1400" u="none" strike="noStrike" dirty="0">
                          <a:effectLst/>
                        </a:rPr>
                        <a:t> River Watershed</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16,001.69 </a:t>
                      </a:r>
                      <a:endParaRPr lang="en-PH"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Region 6</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Region 6</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Negros Occidental</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Cadiz City, Calatrava, Enrique B. Magalona, Salvador Benedicto, Silay City, Talisay City, Victorias City</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a:effectLst/>
                        </a:rPr>
                        <a:t> </a:t>
                      </a:r>
                      <a:endParaRPr lang="en-PH"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PH" sz="1400" u="none" strike="noStrike" dirty="0">
                          <a:effectLst/>
                        </a:rPr>
                        <a:t>    16,001.69 </a:t>
                      </a:r>
                      <a:endParaRPr lang="en-PH" sz="14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11739763"/>
                  </a:ext>
                </a:extLst>
              </a:tr>
            </a:tbl>
          </a:graphicData>
        </a:graphic>
      </p:graphicFrame>
      <p:sp>
        <p:nvSpPr>
          <p:cNvPr id="4" name="TextBox 3">
            <a:extLst>
              <a:ext uri="{FF2B5EF4-FFF2-40B4-BE49-F238E27FC236}">
                <a16:creationId xmlns:a16="http://schemas.microsoft.com/office/drawing/2014/main" id="{DEECECFF-C205-4794-B416-BF24A446CCCA}"/>
              </a:ext>
            </a:extLst>
          </p:cNvPr>
          <p:cNvSpPr txBox="1"/>
          <p:nvPr/>
        </p:nvSpPr>
        <p:spPr>
          <a:xfrm>
            <a:off x="89886" y="304800"/>
            <a:ext cx="9252549" cy="830997"/>
          </a:xfrm>
          <a:prstGeom prst="rect">
            <a:avLst/>
          </a:prstGeom>
          <a:noFill/>
        </p:spPr>
        <p:txBody>
          <a:bodyPr wrap="square" rtlCol="0">
            <a:spAutoFit/>
          </a:bodyPr>
          <a:lstStyle/>
          <a:p>
            <a:pPr algn="ctr"/>
            <a:r>
              <a:rPr lang="en-PH" sz="2400" b="1" dirty="0">
                <a:solidFill>
                  <a:schemeClr val="accent2"/>
                </a:solidFill>
                <a:latin typeface="Helvetica" panose="020B0604020202020204" pitchFamily="34" charset="0"/>
                <a:cs typeface="Helvetica" panose="020B0604020202020204" pitchFamily="34" charset="0"/>
              </a:rPr>
              <a:t>List of Priority Critical Watersheds supporting National Irrigation Systems in Negros Occidental</a:t>
            </a:r>
          </a:p>
        </p:txBody>
      </p:sp>
    </p:spTree>
    <p:extLst>
      <p:ext uri="{BB962C8B-B14F-4D97-AF65-F5344CB8AC3E}">
        <p14:creationId xmlns:p14="http://schemas.microsoft.com/office/powerpoint/2010/main" val="3911197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DSC01298"/>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a:fillRect/>
          </a:stretch>
        </p:blipFill>
        <p:spPr bwMode="auto">
          <a:xfrm>
            <a:off x="-11960" y="1"/>
            <a:ext cx="10150475" cy="6857999"/>
          </a:xfrm>
          <a:prstGeom prst="rect">
            <a:avLst/>
          </a:prstGeom>
          <a:noFill/>
          <a:effectLst/>
        </p:spPr>
      </p:pic>
      <p:sp>
        <p:nvSpPr>
          <p:cNvPr id="117766" name="Text Box 6"/>
          <p:cNvSpPr txBox="1">
            <a:spLocks noChangeArrowheads="1"/>
          </p:cNvSpPr>
          <p:nvPr/>
        </p:nvSpPr>
        <p:spPr bwMode="auto">
          <a:xfrm>
            <a:off x="198436" y="5163456"/>
            <a:ext cx="7437438" cy="1200329"/>
          </a:xfrm>
          <a:prstGeom prst="rect">
            <a:avLst/>
          </a:prstGeom>
          <a:solidFill>
            <a:srgbClr val="CCECFF">
              <a:alpha val="80000"/>
            </a:srgb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eaLnBrk="0" hangingPunct="0">
              <a:tabLst>
                <a:tab pos="514350" algn="l"/>
              </a:tabLst>
            </a:pPr>
            <a:r>
              <a:rPr lang="en-US" sz="2400" b="1" i="1" dirty="0">
                <a:solidFill>
                  <a:schemeClr val="tx1">
                    <a:lumMod val="85000"/>
                    <a:lumOff val="15000"/>
                  </a:schemeClr>
                </a:solidFill>
                <a:latin typeface="Arial" charset="0"/>
              </a:rPr>
              <a:t>A land area drained by a stream or any fixed body of water and its tributaries having a common outlet for surface run-off (PD 705).</a:t>
            </a:r>
            <a:r>
              <a:rPr lang="en-US" sz="2400" b="1" dirty="0">
                <a:solidFill>
                  <a:schemeClr val="tx1">
                    <a:lumMod val="85000"/>
                    <a:lumOff val="15000"/>
                  </a:schemeClr>
                </a:solidFill>
                <a:latin typeface="Arial" charset="0"/>
              </a:rPr>
              <a:t> </a:t>
            </a:r>
            <a:endParaRPr lang="en-US" b="1" dirty="0">
              <a:solidFill>
                <a:schemeClr val="tx1">
                  <a:lumMod val="85000"/>
                  <a:lumOff val="15000"/>
                </a:schemeClr>
              </a:solidFill>
              <a:latin typeface="Arial" charset="0"/>
            </a:endParaRPr>
          </a:p>
        </p:txBody>
      </p:sp>
      <p:sp>
        <p:nvSpPr>
          <p:cNvPr id="5" name="Rectangle 4"/>
          <p:cNvSpPr/>
          <p:nvPr/>
        </p:nvSpPr>
        <p:spPr>
          <a:xfrm>
            <a:off x="198443" y="4363406"/>
            <a:ext cx="3100144" cy="820674"/>
          </a:xfrm>
          <a:prstGeom prst="rect">
            <a:avLst/>
          </a:prstGeom>
        </p:spPr>
        <p:txBody>
          <a:bodyPr wrap="none">
            <a:spAutoFit/>
          </a:bodyPr>
          <a:lstStyle/>
          <a:p>
            <a:pPr fontAlgn="auto">
              <a:lnSpc>
                <a:spcPct val="150000"/>
              </a:lnSpc>
              <a:spcBef>
                <a:spcPct val="50000"/>
              </a:spcBef>
              <a:spcAft>
                <a:spcPts val="0"/>
              </a:spcAft>
              <a:defRPr/>
            </a:pPr>
            <a:r>
              <a:rPr lang="en-PH" sz="3600" b="1" dirty="0">
                <a:solidFill>
                  <a:schemeClr val="bg1"/>
                </a:solidFill>
                <a:effectLst>
                  <a:glow rad="101600">
                    <a:schemeClr val="accent5">
                      <a:satMod val="175000"/>
                      <a:alpha val="40000"/>
                    </a:schemeClr>
                  </a:glow>
                  <a:outerShdw blurRad="50800" dist="38100" dir="5400000" algn="t" rotWithShape="0">
                    <a:prstClr val="black">
                      <a:alpha val="40000"/>
                    </a:prstClr>
                  </a:outerShdw>
                </a:effectLst>
                <a:latin typeface="Helvetica" pitchFamily="34" charset="0"/>
                <a:cs typeface="Helvetica" pitchFamily="34" charset="0"/>
              </a:rPr>
              <a:t>WATERSHED</a:t>
            </a:r>
          </a:p>
        </p:txBody>
      </p:sp>
    </p:spTree>
    <p:extLst>
      <p:ext uri="{BB962C8B-B14F-4D97-AF65-F5344CB8AC3E}">
        <p14:creationId xmlns:p14="http://schemas.microsoft.com/office/powerpoint/2010/main" val="363440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7766"/>
                                        </p:tgtEl>
                                        <p:attrNameLst>
                                          <p:attrName>style.visibility</p:attrName>
                                        </p:attrNameLst>
                                      </p:cBhvr>
                                      <p:to>
                                        <p:strVal val="visible"/>
                                      </p:to>
                                    </p:set>
                                    <p:animEffect transition="in" filter="wipe(down)">
                                      <p:cBhvr>
                                        <p:cTn id="10" dur="500"/>
                                        <p:tgtEl>
                                          <p:spTgt spid="11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78E1E2-AA2C-43F7-B683-2AF19B5FDAA5}"/>
              </a:ext>
            </a:extLst>
          </p:cNvPr>
          <p:cNvSpPr>
            <a:spLocks noGrp="1"/>
          </p:cNvSpPr>
          <p:nvPr>
            <p:ph type="sldNum" sz="quarter" idx="12"/>
          </p:nvPr>
        </p:nvSpPr>
        <p:spPr/>
        <p:txBody>
          <a:bodyPr/>
          <a:lstStyle/>
          <a:p>
            <a:fld id="{878E1A9D-D8B7-4FB3-AF81-D627A79ECC93}" type="slidenum">
              <a:rPr lang="en-US" altLang="en-US" smtClean="0">
                <a:solidFill>
                  <a:srgbClr val="FFFFFF"/>
                </a:solidFill>
              </a:rPr>
              <a:pPr/>
              <a:t>20</a:t>
            </a:fld>
            <a:endParaRPr lang="en-US" altLang="en-US">
              <a:solidFill>
                <a:srgbClr val="FFFFFF"/>
              </a:solidFill>
            </a:endParaRPr>
          </a:p>
        </p:txBody>
      </p:sp>
      <p:pic>
        <p:nvPicPr>
          <p:cNvPr id="5" name="Picture 4">
            <a:extLst>
              <a:ext uri="{FF2B5EF4-FFF2-40B4-BE49-F238E27FC236}">
                <a16:creationId xmlns:a16="http://schemas.microsoft.com/office/drawing/2014/main" id="{404BA733-25F1-45C6-92A5-5BCBF1436B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139" y="231801"/>
            <a:ext cx="9037209" cy="6394397"/>
          </a:xfrm>
          <a:prstGeom prst="rect">
            <a:avLst/>
          </a:prstGeom>
          <a:ln w="3175">
            <a:solidFill>
              <a:schemeClr val="tx1"/>
            </a:solidFill>
          </a:ln>
        </p:spPr>
      </p:pic>
      <p:sp>
        <p:nvSpPr>
          <p:cNvPr id="6" name="TextBox 5">
            <a:extLst>
              <a:ext uri="{FF2B5EF4-FFF2-40B4-BE49-F238E27FC236}">
                <a16:creationId xmlns:a16="http://schemas.microsoft.com/office/drawing/2014/main" id="{F29E3131-979C-4AE7-9394-7367CBF3E50D}"/>
              </a:ext>
            </a:extLst>
          </p:cNvPr>
          <p:cNvSpPr txBox="1"/>
          <p:nvPr/>
        </p:nvSpPr>
        <p:spPr>
          <a:xfrm>
            <a:off x="808037" y="838200"/>
            <a:ext cx="2209800" cy="646331"/>
          </a:xfrm>
          <a:prstGeom prst="rect">
            <a:avLst/>
          </a:prstGeom>
          <a:noFill/>
        </p:spPr>
        <p:txBody>
          <a:bodyPr wrap="square" rtlCol="0">
            <a:spAutoFit/>
          </a:bodyPr>
          <a:lstStyle/>
          <a:p>
            <a:r>
              <a:rPr lang="en-PH" dirty="0"/>
              <a:t>Area Developed: 1,183,871 hectares</a:t>
            </a:r>
          </a:p>
        </p:txBody>
      </p:sp>
    </p:spTree>
    <p:extLst>
      <p:ext uri="{BB962C8B-B14F-4D97-AF65-F5344CB8AC3E}">
        <p14:creationId xmlns:p14="http://schemas.microsoft.com/office/powerpoint/2010/main" val="3268291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6997066-E5AE-4B74-8D45-CBF44BBE0610}" type="slidenum">
              <a:rPr lang="en-US" smtClean="0">
                <a:solidFill>
                  <a:prstClr val="black">
                    <a:tint val="75000"/>
                  </a:prstClr>
                </a:solidFill>
              </a:rPr>
              <a:pPr>
                <a:defRPr/>
              </a:pPr>
              <a:t>21</a:t>
            </a:fld>
            <a:endParaRPr lang="en-US">
              <a:solidFill>
                <a:prstClr val="black">
                  <a:tint val="75000"/>
                </a:prstClr>
              </a:solidFill>
            </a:endParaRPr>
          </a:p>
        </p:txBody>
      </p:sp>
      <p:pic>
        <p:nvPicPr>
          <p:cNvPr id="5" name="Picture 11" descr="kitanglad"/>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Lst>
          </a:blip>
          <a:srcRect/>
          <a:stretch>
            <a:fillRect/>
          </a:stretch>
        </p:blipFill>
        <p:spPr bwMode="auto">
          <a:xfrm>
            <a:off x="2" y="0"/>
            <a:ext cx="10150475" cy="68580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215133" y="2756855"/>
            <a:ext cx="4935342" cy="2215991"/>
          </a:xfrm>
          <a:prstGeom prst="rect">
            <a:avLst/>
          </a:prstGeom>
          <a:noFill/>
        </p:spPr>
        <p:txBody>
          <a:bodyPr wrap="square">
            <a:spAutoFit/>
          </a:bodyPr>
          <a:lstStyle/>
          <a:p>
            <a:pPr algn="ctr" fontAlgn="auto">
              <a:spcBef>
                <a:spcPts val="0"/>
              </a:spcBef>
              <a:spcAft>
                <a:spcPts val="0"/>
              </a:spcAft>
              <a:defRPr/>
            </a:pPr>
            <a:r>
              <a:rPr lang="en-US" sz="1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Edwardian Script ITC" pitchFamily="66" charset="0"/>
                <a:cs typeface="+mn-cs"/>
              </a:rPr>
              <a:t>T</a:t>
            </a: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cs typeface="+mn-cs"/>
              </a:rPr>
              <a:t>hank You!</a:t>
            </a:r>
          </a:p>
        </p:txBody>
      </p:sp>
      <p:sp>
        <p:nvSpPr>
          <p:cNvPr id="7" name="TextBox 6"/>
          <p:cNvSpPr txBox="1"/>
          <p:nvPr/>
        </p:nvSpPr>
        <p:spPr>
          <a:xfrm>
            <a:off x="284870" y="1638075"/>
            <a:ext cx="7979392" cy="1200329"/>
          </a:xfrm>
          <a:prstGeom prst="rect">
            <a:avLst/>
          </a:prstGeom>
          <a:noFill/>
        </p:spPr>
        <p:txBody>
          <a:bodyPr wrap="square" rtlCol="0">
            <a:spAutoFit/>
          </a:bodyPr>
          <a:lstStyle/>
          <a:p>
            <a:pPr algn="ctr"/>
            <a:r>
              <a:rPr lang="en-US" sz="3600" b="1" dirty="0">
                <a:solidFill>
                  <a:schemeClr val="bg1"/>
                </a:solidFill>
              </a:rPr>
              <a:t>“</a:t>
            </a:r>
            <a:r>
              <a:rPr lang="en-US" sz="3600" b="1" i="1" dirty="0">
                <a:solidFill>
                  <a:schemeClr val="bg1"/>
                </a:solidFill>
              </a:rPr>
              <a:t>Everyone lives in a Watershed, your own backyard is part of Watershed </a:t>
            </a:r>
            <a:r>
              <a:rPr lang="en-US" sz="3600" b="1" dirty="0">
                <a:solidFill>
                  <a:schemeClr val="bg1"/>
                </a:solidFill>
              </a:rPr>
              <a:t>”</a:t>
            </a:r>
          </a:p>
        </p:txBody>
      </p:sp>
      <p:pic>
        <p:nvPicPr>
          <p:cNvPr id="9" name="Picture 8">
            <a:extLst>
              <a:ext uri="{FF2B5EF4-FFF2-40B4-BE49-F238E27FC236}">
                <a16:creationId xmlns:a16="http://schemas.microsoft.com/office/drawing/2014/main" id="{3A74F0B0-1E7F-412A-9574-3B9927E2C2E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409" l="0" r="43072"/>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22637" y="5134384"/>
            <a:ext cx="3597850" cy="1502702"/>
          </a:xfrm>
          <a:prstGeom prst="rect">
            <a:avLst/>
          </a:prstGeom>
        </p:spPr>
      </p:pic>
      <p:sp>
        <p:nvSpPr>
          <p:cNvPr id="10" name="TextBox 9">
            <a:extLst>
              <a:ext uri="{FF2B5EF4-FFF2-40B4-BE49-F238E27FC236}">
                <a16:creationId xmlns:a16="http://schemas.microsoft.com/office/drawing/2014/main" id="{12542519-EC66-4A40-9C1B-3FA25BBEE1AE}"/>
              </a:ext>
            </a:extLst>
          </p:cNvPr>
          <p:cNvSpPr txBox="1"/>
          <p:nvPr/>
        </p:nvSpPr>
        <p:spPr>
          <a:xfrm>
            <a:off x="4694237" y="5355533"/>
            <a:ext cx="6400800" cy="1261884"/>
          </a:xfrm>
          <a:prstGeom prst="rect">
            <a:avLst/>
          </a:prstGeom>
          <a:noFill/>
        </p:spPr>
        <p:txBody>
          <a:bodyPr wrap="square" rtlCol="0">
            <a:spAutoFit/>
          </a:bodyPr>
          <a:lstStyle/>
          <a:p>
            <a:r>
              <a:rPr lang="en-PH" sz="2200" b="1" dirty="0">
                <a:latin typeface="Times New Roman" panose="02020603050405020304" pitchFamily="18" charset="0"/>
                <a:cs typeface="Times New Roman" panose="02020603050405020304" pitchFamily="18" charset="0"/>
              </a:rPr>
              <a:t>FOREST</a:t>
            </a:r>
          </a:p>
          <a:p>
            <a:r>
              <a:rPr lang="en-PH" sz="2200" b="1" dirty="0">
                <a:latin typeface="Times New Roman" panose="02020603050405020304" pitchFamily="18" charset="0"/>
                <a:cs typeface="Times New Roman" panose="02020603050405020304" pitchFamily="18" charset="0"/>
              </a:rPr>
              <a:t>MANAGEMENT</a:t>
            </a:r>
          </a:p>
          <a:p>
            <a:r>
              <a:rPr lang="en-PH" sz="2200" b="1" dirty="0">
                <a:latin typeface="Times New Roman" panose="02020603050405020304" pitchFamily="18" charset="0"/>
                <a:cs typeface="Times New Roman" panose="02020603050405020304" pitchFamily="18" charset="0"/>
              </a:rPr>
              <a:t>BUREAU</a:t>
            </a:r>
          </a:p>
          <a:p>
            <a:r>
              <a:rPr lang="en-PH" sz="1000" i="1" dirty="0">
                <a:latin typeface="Times New Roman" panose="02020603050405020304" pitchFamily="18" charset="0"/>
                <a:cs typeface="Times New Roman" panose="02020603050405020304" pitchFamily="18" charset="0"/>
              </a:rPr>
              <a:t>Harnessing forestry science for sustainable development</a:t>
            </a:r>
          </a:p>
        </p:txBody>
      </p:sp>
    </p:spTree>
    <p:extLst>
      <p:ext uri="{BB962C8B-B14F-4D97-AF65-F5344CB8AC3E}">
        <p14:creationId xmlns:p14="http://schemas.microsoft.com/office/powerpoint/2010/main" val="217064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5E0AA85-3E2E-4B02-8A62-6897AA9DC72B}" type="slidenum">
              <a:rPr lang="en-US" smtClean="0"/>
              <a:pPr>
                <a:defRPr/>
              </a:pPr>
              <a:t>3</a:t>
            </a:fld>
            <a:endParaRPr lang="en-US"/>
          </a:p>
        </p:txBody>
      </p:sp>
      <p:graphicFrame>
        <p:nvGraphicFramePr>
          <p:cNvPr id="4" name="Object 2"/>
          <p:cNvGraphicFramePr>
            <a:graphicFrameLocks noChangeAspect="1"/>
          </p:cNvGraphicFramePr>
          <p:nvPr/>
        </p:nvGraphicFramePr>
        <p:xfrm>
          <a:off x="2" y="0"/>
          <a:ext cx="10150475" cy="6934200"/>
        </p:xfrm>
        <a:graphic>
          <a:graphicData uri="http://schemas.openxmlformats.org/presentationml/2006/ole">
            <mc:AlternateContent xmlns:mc="http://schemas.openxmlformats.org/markup-compatibility/2006">
              <mc:Choice xmlns:v="urn:schemas-microsoft-com:vml" Requires="v">
                <p:oleObj spid="_x0000_s144581" name="Photo Editor Photo" r:id="rId4" imgW="19952381" imgH="9952381" progId="">
                  <p:embed/>
                </p:oleObj>
              </mc:Choice>
              <mc:Fallback>
                <p:oleObj name="Photo Editor Photo" r:id="rId4" imgW="19952381" imgH="9952381" progId="">
                  <p:embed/>
                  <p:pic>
                    <p:nvPicPr>
                      <p:cNvPr id="0" name=""/>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2" y="0"/>
                        <a:ext cx="10150475" cy="693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0" name="Group 39"/>
          <p:cNvGrpSpPr/>
          <p:nvPr/>
        </p:nvGrpSpPr>
        <p:grpSpPr>
          <a:xfrm>
            <a:off x="1106379" y="1499089"/>
            <a:ext cx="6196334" cy="3208661"/>
            <a:chOff x="1106379" y="1499075"/>
            <a:chExt cx="6196334" cy="3208661"/>
          </a:xfrm>
        </p:grpSpPr>
        <p:sp>
          <p:nvSpPr>
            <p:cNvPr id="14" name="Freeform 13"/>
            <p:cNvSpPr/>
            <p:nvPr/>
          </p:nvSpPr>
          <p:spPr>
            <a:xfrm>
              <a:off x="1106379" y="1499075"/>
              <a:ext cx="6196334" cy="2156346"/>
            </a:xfrm>
            <a:custGeom>
              <a:avLst/>
              <a:gdLst>
                <a:gd name="connsiteX0" fmla="*/ 2511188 w 5581934"/>
                <a:gd name="connsiteY0" fmla="*/ 1965277 h 2156346"/>
                <a:gd name="connsiteX1" fmla="*/ 1856095 w 5581934"/>
                <a:gd name="connsiteY1" fmla="*/ 1310185 h 2156346"/>
                <a:gd name="connsiteX2" fmla="*/ 1555845 w 5581934"/>
                <a:gd name="connsiteY2" fmla="*/ 1078173 h 2156346"/>
                <a:gd name="connsiteX3" fmla="*/ 1105469 w 5581934"/>
                <a:gd name="connsiteY3" fmla="*/ 955343 h 2156346"/>
                <a:gd name="connsiteX4" fmla="*/ 627797 w 5581934"/>
                <a:gd name="connsiteY4" fmla="*/ 873456 h 2156346"/>
                <a:gd name="connsiteX5" fmla="*/ 95534 w 5581934"/>
                <a:gd name="connsiteY5" fmla="*/ 723331 h 2156346"/>
                <a:gd name="connsiteX6" fmla="*/ 122830 w 5581934"/>
                <a:gd name="connsiteY6" fmla="*/ 559558 h 2156346"/>
                <a:gd name="connsiteX7" fmla="*/ 122830 w 5581934"/>
                <a:gd name="connsiteY7" fmla="*/ 368489 h 2156346"/>
                <a:gd name="connsiteX8" fmla="*/ 0 w 5581934"/>
                <a:gd name="connsiteY8" fmla="*/ 245659 h 2156346"/>
                <a:gd name="connsiteX9" fmla="*/ 122830 w 5581934"/>
                <a:gd name="connsiteY9" fmla="*/ 177421 h 2156346"/>
                <a:gd name="connsiteX10" fmla="*/ 313898 w 5581934"/>
                <a:gd name="connsiteY10" fmla="*/ 95534 h 2156346"/>
                <a:gd name="connsiteX11" fmla="*/ 464024 w 5581934"/>
                <a:gd name="connsiteY11" fmla="*/ 81886 h 2156346"/>
                <a:gd name="connsiteX12" fmla="*/ 504967 w 5581934"/>
                <a:gd name="connsiteY12" fmla="*/ 0 h 2156346"/>
                <a:gd name="connsiteX13" fmla="*/ 736979 w 5581934"/>
                <a:gd name="connsiteY13" fmla="*/ 0 h 2156346"/>
                <a:gd name="connsiteX14" fmla="*/ 900752 w 5581934"/>
                <a:gd name="connsiteY14" fmla="*/ 40943 h 2156346"/>
                <a:gd name="connsiteX15" fmla="*/ 1269242 w 5581934"/>
                <a:gd name="connsiteY15" fmla="*/ 95534 h 2156346"/>
                <a:gd name="connsiteX16" fmla="*/ 1501254 w 5581934"/>
                <a:gd name="connsiteY16" fmla="*/ 150125 h 2156346"/>
                <a:gd name="connsiteX17" fmla="*/ 1569492 w 5581934"/>
                <a:gd name="connsiteY17" fmla="*/ 191068 h 2156346"/>
                <a:gd name="connsiteX18" fmla="*/ 1719618 w 5581934"/>
                <a:gd name="connsiteY18" fmla="*/ 286603 h 2156346"/>
                <a:gd name="connsiteX19" fmla="*/ 1897039 w 5581934"/>
                <a:gd name="connsiteY19" fmla="*/ 313898 h 2156346"/>
                <a:gd name="connsiteX20" fmla="*/ 2074460 w 5581934"/>
                <a:gd name="connsiteY20" fmla="*/ 313898 h 2156346"/>
                <a:gd name="connsiteX21" fmla="*/ 2333767 w 5581934"/>
                <a:gd name="connsiteY21" fmla="*/ 300250 h 2156346"/>
                <a:gd name="connsiteX22" fmla="*/ 2497540 w 5581934"/>
                <a:gd name="connsiteY22" fmla="*/ 368489 h 2156346"/>
                <a:gd name="connsiteX23" fmla="*/ 2593075 w 5581934"/>
                <a:gd name="connsiteY23" fmla="*/ 436728 h 2156346"/>
                <a:gd name="connsiteX24" fmla="*/ 2797791 w 5581934"/>
                <a:gd name="connsiteY24" fmla="*/ 504967 h 2156346"/>
                <a:gd name="connsiteX25" fmla="*/ 2934269 w 5581934"/>
                <a:gd name="connsiteY25" fmla="*/ 491319 h 2156346"/>
                <a:gd name="connsiteX26" fmla="*/ 3098042 w 5581934"/>
                <a:gd name="connsiteY26" fmla="*/ 477671 h 2156346"/>
                <a:gd name="connsiteX27" fmla="*/ 3398292 w 5581934"/>
                <a:gd name="connsiteY27" fmla="*/ 518615 h 2156346"/>
                <a:gd name="connsiteX28" fmla="*/ 3616657 w 5581934"/>
                <a:gd name="connsiteY28" fmla="*/ 518615 h 2156346"/>
                <a:gd name="connsiteX29" fmla="*/ 3766782 w 5581934"/>
                <a:gd name="connsiteY29" fmla="*/ 477671 h 2156346"/>
                <a:gd name="connsiteX30" fmla="*/ 3889612 w 5581934"/>
                <a:gd name="connsiteY30" fmla="*/ 464024 h 2156346"/>
                <a:gd name="connsiteX31" fmla="*/ 4039737 w 5581934"/>
                <a:gd name="connsiteY31" fmla="*/ 464024 h 2156346"/>
                <a:gd name="connsiteX32" fmla="*/ 4107976 w 5581934"/>
                <a:gd name="connsiteY32" fmla="*/ 491319 h 2156346"/>
                <a:gd name="connsiteX33" fmla="*/ 4285397 w 5581934"/>
                <a:gd name="connsiteY33" fmla="*/ 586853 h 2156346"/>
                <a:gd name="connsiteX34" fmla="*/ 4585648 w 5581934"/>
                <a:gd name="connsiteY34" fmla="*/ 586853 h 2156346"/>
                <a:gd name="connsiteX35" fmla="*/ 4776716 w 5581934"/>
                <a:gd name="connsiteY35" fmla="*/ 573206 h 2156346"/>
                <a:gd name="connsiteX36" fmla="*/ 4899546 w 5581934"/>
                <a:gd name="connsiteY36" fmla="*/ 641445 h 2156346"/>
                <a:gd name="connsiteX37" fmla="*/ 4954137 w 5581934"/>
                <a:gd name="connsiteY37" fmla="*/ 668740 h 2156346"/>
                <a:gd name="connsiteX38" fmla="*/ 5049672 w 5581934"/>
                <a:gd name="connsiteY38" fmla="*/ 859809 h 2156346"/>
                <a:gd name="connsiteX39" fmla="*/ 5322627 w 5581934"/>
                <a:gd name="connsiteY39" fmla="*/ 1132764 h 2156346"/>
                <a:gd name="connsiteX40" fmla="*/ 5581934 w 5581934"/>
                <a:gd name="connsiteY40" fmla="*/ 1241946 h 2156346"/>
                <a:gd name="connsiteX41" fmla="*/ 5418161 w 5581934"/>
                <a:gd name="connsiteY41" fmla="*/ 1446662 h 2156346"/>
                <a:gd name="connsiteX42" fmla="*/ 4926842 w 5581934"/>
                <a:gd name="connsiteY42" fmla="*/ 1542197 h 2156346"/>
                <a:gd name="connsiteX43" fmla="*/ 4694830 w 5581934"/>
                <a:gd name="connsiteY43" fmla="*/ 1637731 h 2156346"/>
                <a:gd name="connsiteX44" fmla="*/ 4230806 w 5581934"/>
                <a:gd name="connsiteY44" fmla="*/ 1815152 h 2156346"/>
                <a:gd name="connsiteX45" fmla="*/ 3821373 w 5581934"/>
                <a:gd name="connsiteY45" fmla="*/ 2019868 h 2156346"/>
                <a:gd name="connsiteX46" fmla="*/ 3370997 w 5581934"/>
                <a:gd name="connsiteY46" fmla="*/ 2156346 h 2156346"/>
                <a:gd name="connsiteX47" fmla="*/ 2511188 w 5581934"/>
                <a:gd name="connsiteY47" fmla="*/ 1965277 h 215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81934" h="2156346">
                  <a:moveTo>
                    <a:pt x="2511188" y="1965277"/>
                  </a:moveTo>
                  <a:lnTo>
                    <a:pt x="1856095" y="1310185"/>
                  </a:lnTo>
                  <a:lnTo>
                    <a:pt x="1555845" y="1078173"/>
                  </a:lnTo>
                  <a:lnTo>
                    <a:pt x="1105469" y="955343"/>
                  </a:lnTo>
                  <a:lnTo>
                    <a:pt x="627797" y="873456"/>
                  </a:lnTo>
                  <a:lnTo>
                    <a:pt x="95534" y="723331"/>
                  </a:lnTo>
                  <a:lnTo>
                    <a:pt x="122830" y="559558"/>
                  </a:lnTo>
                  <a:lnTo>
                    <a:pt x="122830" y="368489"/>
                  </a:lnTo>
                  <a:lnTo>
                    <a:pt x="0" y="245659"/>
                  </a:lnTo>
                  <a:lnTo>
                    <a:pt x="122830" y="177421"/>
                  </a:lnTo>
                  <a:cubicBezTo>
                    <a:pt x="306256" y="106873"/>
                    <a:pt x="255448" y="153989"/>
                    <a:pt x="313898" y="95534"/>
                  </a:cubicBezTo>
                  <a:lnTo>
                    <a:pt x="464024" y="81886"/>
                  </a:lnTo>
                  <a:lnTo>
                    <a:pt x="504967" y="0"/>
                  </a:lnTo>
                  <a:lnTo>
                    <a:pt x="736979" y="0"/>
                  </a:lnTo>
                  <a:lnTo>
                    <a:pt x="900752" y="40943"/>
                  </a:lnTo>
                  <a:lnTo>
                    <a:pt x="1269242" y="95534"/>
                  </a:lnTo>
                  <a:lnTo>
                    <a:pt x="1501254" y="150125"/>
                  </a:lnTo>
                  <a:lnTo>
                    <a:pt x="1569492" y="191068"/>
                  </a:lnTo>
                  <a:lnTo>
                    <a:pt x="1719618" y="286603"/>
                  </a:lnTo>
                  <a:lnTo>
                    <a:pt x="1897039" y="313898"/>
                  </a:lnTo>
                  <a:lnTo>
                    <a:pt x="2074460" y="313898"/>
                  </a:lnTo>
                  <a:cubicBezTo>
                    <a:pt x="2315555" y="299716"/>
                    <a:pt x="2229001" y="300250"/>
                    <a:pt x="2333767" y="300250"/>
                  </a:cubicBezTo>
                  <a:lnTo>
                    <a:pt x="2497540" y="368489"/>
                  </a:lnTo>
                  <a:lnTo>
                    <a:pt x="2593075" y="436728"/>
                  </a:lnTo>
                  <a:cubicBezTo>
                    <a:pt x="2788427" y="506497"/>
                    <a:pt x="2716514" y="504967"/>
                    <a:pt x="2797791" y="504967"/>
                  </a:cubicBezTo>
                  <a:lnTo>
                    <a:pt x="2934269" y="491319"/>
                  </a:lnTo>
                  <a:cubicBezTo>
                    <a:pt x="3088925" y="477259"/>
                    <a:pt x="3034146" y="477671"/>
                    <a:pt x="3098042" y="477671"/>
                  </a:cubicBezTo>
                  <a:lnTo>
                    <a:pt x="3398292" y="518615"/>
                  </a:lnTo>
                  <a:lnTo>
                    <a:pt x="3616657" y="518615"/>
                  </a:lnTo>
                  <a:lnTo>
                    <a:pt x="3766782" y="477671"/>
                  </a:lnTo>
                  <a:cubicBezTo>
                    <a:pt x="3880478" y="463460"/>
                    <a:pt x="3839287" y="464024"/>
                    <a:pt x="3889612" y="464024"/>
                  </a:cubicBezTo>
                  <a:lnTo>
                    <a:pt x="4039737" y="464024"/>
                  </a:lnTo>
                  <a:lnTo>
                    <a:pt x="4107976" y="491319"/>
                  </a:lnTo>
                  <a:lnTo>
                    <a:pt x="4285397" y="586853"/>
                  </a:lnTo>
                  <a:lnTo>
                    <a:pt x="4585648" y="586853"/>
                  </a:lnTo>
                  <a:lnTo>
                    <a:pt x="4776716" y="573206"/>
                  </a:lnTo>
                  <a:cubicBezTo>
                    <a:pt x="4817659" y="595952"/>
                    <a:pt x="4857653" y="620499"/>
                    <a:pt x="4899546" y="641445"/>
                  </a:cubicBezTo>
                  <a:cubicBezTo>
                    <a:pt x="4962276" y="672810"/>
                    <a:pt x="4923303" y="637906"/>
                    <a:pt x="4954137" y="668740"/>
                  </a:cubicBezTo>
                  <a:lnTo>
                    <a:pt x="5049672" y="859809"/>
                  </a:lnTo>
                  <a:lnTo>
                    <a:pt x="5322627" y="1132764"/>
                  </a:lnTo>
                  <a:cubicBezTo>
                    <a:pt x="5572443" y="1243794"/>
                    <a:pt x="5478676" y="1241946"/>
                    <a:pt x="5581934" y="1241946"/>
                  </a:cubicBezTo>
                  <a:lnTo>
                    <a:pt x="5418161" y="1446662"/>
                  </a:lnTo>
                  <a:lnTo>
                    <a:pt x="4926842" y="1542197"/>
                  </a:lnTo>
                  <a:lnTo>
                    <a:pt x="4694830" y="1637731"/>
                  </a:lnTo>
                  <a:lnTo>
                    <a:pt x="4230806" y="1815152"/>
                  </a:lnTo>
                  <a:lnTo>
                    <a:pt x="3821373" y="2019868"/>
                  </a:lnTo>
                  <a:lnTo>
                    <a:pt x="3370997" y="2156346"/>
                  </a:lnTo>
                  <a:lnTo>
                    <a:pt x="2511188" y="1965277"/>
                  </a:ln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1749966" y="1885667"/>
              <a:ext cx="5139559" cy="2822069"/>
              <a:chOff x="1797269" y="1907628"/>
              <a:chExt cx="5139559" cy="2822069"/>
            </a:xfrm>
          </p:grpSpPr>
          <p:sp>
            <p:nvSpPr>
              <p:cNvPr id="23" name="Freeform 22"/>
              <p:cNvSpPr/>
              <p:nvPr/>
            </p:nvSpPr>
            <p:spPr>
              <a:xfrm>
                <a:off x="1797269" y="1907628"/>
                <a:ext cx="5139559" cy="2822069"/>
              </a:xfrm>
              <a:custGeom>
                <a:avLst/>
                <a:gdLst>
                  <a:gd name="connsiteX0" fmla="*/ 0 w 5139559"/>
                  <a:gd name="connsiteY0" fmla="*/ 0 h 2822069"/>
                  <a:gd name="connsiteX1" fmla="*/ 110359 w 5139559"/>
                  <a:gd name="connsiteY1" fmla="*/ 15765 h 2822069"/>
                  <a:gd name="connsiteX2" fmla="*/ 204952 w 5139559"/>
                  <a:gd name="connsiteY2" fmla="*/ 47296 h 2822069"/>
                  <a:gd name="connsiteX3" fmla="*/ 346841 w 5139559"/>
                  <a:gd name="connsiteY3" fmla="*/ 94593 h 2822069"/>
                  <a:gd name="connsiteX4" fmla="*/ 394138 w 5139559"/>
                  <a:gd name="connsiteY4" fmla="*/ 110358 h 2822069"/>
                  <a:gd name="connsiteX5" fmla="*/ 441434 w 5139559"/>
                  <a:gd name="connsiteY5" fmla="*/ 126124 h 2822069"/>
                  <a:gd name="connsiteX6" fmla="*/ 583324 w 5139559"/>
                  <a:gd name="connsiteY6" fmla="*/ 157655 h 2822069"/>
                  <a:gd name="connsiteX7" fmla="*/ 740979 w 5139559"/>
                  <a:gd name="connsiteY7" fmla="*/ 204951 h 2822069"/>
                  <a:gd name="connsiteX8" fmla="*/ 788276 w 5139559"/>
                  <a:gd name="connsiteY8" fmla="*/ 220717 h 2822069"/>
                  <a:gd name="connsiteX9" fmla="*/ 835572 w 5139559"/>
                  <a:gd name="connsiteY9" fmla="*/ 236482 h 2822069"/>
                  <a:gd name="connsiteX10" fmla="*/ 930165 w 5139559"/>
                  <a:gd name="connsiteY10" fmla="*/ 299544 h 2822069"/>
                  <a:gd name="connsiteX11" fmla="*/ 977462 w 5139559"/>
                  <a:gd name="connsiteY11" fmla="*/ 315310 h 2822069"/>
                  <a:gd name="connsiteX12" fmla="*/ 1072055 w 5139559"/>
                  <a:gd name="connsiteY12" fmla="*/ 378372 h 2822069"/>
                  <a:gd name="connsiteX13" fmla="*/ 1166648 w 5139559"/>
                  <a:gd name="connsiteY13" fmla="*/ 441434 h 2822069"/>
                  <a:gd name="connsiteX14" fmla="*/ 1213945 w 5139559"/>
                  <a:gd name="connsiteY14" fmla="*/ 472965 h 2822069"/>
                  <a:gd name="connsiteX15" fmla="*/ 1355834 w 5139559"/>
                  <a:gd name="connsiteY15" fmla="*/ 551793 h 2822069"/>
                  <a:gd name="connsiteX16" fmla="*/ 1403131 w 5139559"/>
                  <a:gd name="connsiteY16" fmla="*/ 583324 h 2822069"/>
                  <a:gd name="connsiteX17" fmla="*/ 1481959 w 5139559"/>
                  <a:gd name="connsiteY17" fmla="*/ 646386 h 2822069"/>
                  <a:gd name="connsiteX18" fmla="*/ 1560786 w 5139559"/>
                  <a:gd name="connsiteY18" fmla="*/ 740979 h 2822069"/>
                  <a:gd name="connsiteX19" fmla="*/ 1702676 w 5139559"/>
                  <a:gd name="connsiteY19" fmla="*/ 835572 h 2822069"/>
                  <a:gd name="connsiteX20" fmla="*/ 1749972 w 5139559"/>
                  <a:gd name="connsiteY20" fmla="*/ 867103 h 2822069"/>
                  <a:gd name="connsiteX21" fmla="*/ 1797269 w 5139559"/>
                  <a:gd name="connsiteY21" fmla="*/ 882869 h 2822069"/>
                  <a:gd name="connsiteX22" fmla="*/ 1876097 w 5139559"/>
                  <a:gd name="connsiteY22" fmla="*/ 945931 h 2822069"/>
                  <a:gd name="connsiteX23" fmla="*/ 1923393 w 5139559"/>
                  <a:gd name="connsiteY23" fmla="*/ 977462 h 2822069"/>
                  <a:gd name="connsiteX24" fmla="*/ 2017986 w 5139559"/>
                  <a:gd name="connsiteY24" fmla="*/ 1056289 h 2822069"/>
                  <a:gd name="connsiteX25" fmla="*/ 2096814 w 5139559"/>
                  <a:gd name="connsiteY25" fmla="*/ 1135117 h 2822069"/>
                  <a:gd name="connsiteX26" fmla="*/ 2175641 w 5139559"/>
                  <a:gd name="connsiteY26" fmla="*/ 1213944 h 2822069"/>
                  <a:gd name="connsiteX27" fmla="*/ 2238703 w 5139559"/>
                  <a:gd name="connsiteY27" fmla="*/ 1292772 h 2822069"/>
                  <a:gd name="connsiteX28" fmla="*/ 2270234 w 5139559"/>
                  <a:gd name="connsiteY28" fmla="*/ 1340069 h 2822069"/>
                  <a:gd name="connsiteX29" fmla="*/ 2364828 w 5139559"/>
                  <a:gd name="connsiteY29" fmla="*/ 1371600 h 2822069"/>
                  <a:gd name="connsiteX30" fmla="*/ 2412124 w 5139559"/>
                  <a:gd name="connsiteY30" fmla="*/ 1403131 h 2822069"/>
                  <a:gd name="connsiteX31" fmla="*/ 2506717 w 5139559"/>
                  <a:gd name="connsiteY31" fmla="*/ 1434662 h 2822069"/>
                  <a:gd name="connsiteX32" fmla="*/ 2695903 w 5139559"/>
                  <a:gd name="connsiteY32" fmla="*/ 1529255 h 2822069"/>
                  <a:gd name="connsiteX33" fmla="*/ 2743200 w 5139559"/>
                  <a:gd name="connsiteY33" fmla="*/ 1545020 h 2822069"/>
                  <a:gd name="connsiteX34" fmla="*/ 2837793 w 5139559"/>
                  <a:gd name="connsiteY34" fmla="*/ 1592317 h 2822069"/>
                  <a:gd name="connsiteX35" fmla="*/ 2932386 w 5139559"/>
                  <a:gd name="connsiteY35" fmla="*/ 1639613 h 2822069"/>
                  <a:gd name="connsiteX36" fmla="*/ 3026979 w 5139559"/>
                  <a:gd name="connsiteY36" fmla="*/ 1702675 h 2822069"/>
                  <a:gd name="connsiteX37" fmla="*/ 3058510 w 5139559"/>
                  <a:gd name="connsiteY37" fmla="*/ 1797269 h 2822069"/>
                  <a:gd name="connsiteX38" fmla="*/ 3090041 w 5139559"/>
                  <a:gd name="connsiteY38" fmla="*/ 1844565 h 2822069"/>
                  <a:gd name="connsiteX39" fmla="*/ 3121572 w 5139559"/>
                  <a:gd name="connsiteY39" fmla="*/ 1939158 h 2822069"/>
                  <a:gd name="connsiteX40" fmla="*/ 3011214 w 5139559"/>
                  <a:gd name="connsiteY40" fmla="*/ 2017986 h 2822069"/>
                  <a:gd name="connsiteX41" fmla="*/ 2869324 w 5139559"/>
                  <a:gd name="connsiteY41" fmla="*/ 2065282 h 2822069"/>
                  <a:gd name="connsiteX42" fmla="*/ 2774731 w 5139559"/>
                  <a:gd name="connsiteY42" fmla="*/ 2096813 h 2822069"/>
                  <a:gd name="connsiteX43" fmla="*/ 2711669 w 5139559"/>
                  <a:gd name="connsiteY43" fmla="*/ 2112579 h 2822069"/>
                  <a:gd name="connsiteX44" fmla="*/ 2617076 w 5139559"/>
                  <a:gd name="connsiteY44" fmla="*/ 2144110 h 2822069"/>
                  <a:gd name="connsiteX45" fmla="*/ 2569779 w 5139559"/>
                  <a:gd name="connsiteY45" fmla="*/ 2159875 h 2822069"/>
                  <a:gd name="connsiteX46" fmla="*/ 2522483 w 5139559"/>
                  <a:gd name="connsiteY46" fmla="*/ 2175641 h 2822069"/>
                  <a:gd name="connsiteX47" fmla="*/ 2475186 w 5139559"/>
                  <a:gd name="connsiteY47" fmla="*/ 2191406 h 2822069"/>
                  <a:gd name="connsiteX48" fmla="*/ 2443655 w 5139559"/>
                  <a:gd name="connsiteY48" fmla="*/ 2222938 h 2822069"/>
                  <a:gd name="connsiteX49" fmla="*/ 2396359 w 5139559"/>
                  <a:gd name="connsiteY49" fmla="*/ 2254469 h 2822069"/>
                  <a:gd name="connsiteX50" fmla="*/ 2412124 w 5139559"/>
                  <a:gd name="connsiteY50" fmla="*/ 2301765 h 2822069"/>
                  <a:gd name="connsiteX51" fmla="*/ 2459421 w 5139559"/>
                  <a:gd name="connsiteY51" fmla="*/ 2317531 h 2822069"/>
                  <a:gd name="connsiteX52" fmla="*/ 2569779 w 5139559"/>
                  <a:gd name="connsiteY52" fmla="*/ 2333296 h 2822069"/>
                  <a:gd name="connsiteX53" fmla="*/ 2680138 w 5139559"/>
                  <a:gd name="connsiteY53" fmla="*/ 2364827 h 2822069"/>
                  <a:gd name="connsiteX54" fmla="*/ 2948152 w 5139559"/>
                  <a:gd name="connsiteY54" fmla="*/ 2396358 h 2822069"/>
                  <a:gd name="connsiteX55" fmla="*/ 3011214 w 5139559"/>
                  <a:gd name="connsiteY55" fmla="*/ 2412124 h 2822069"/>
                  <a:gd name="connsiteX56" fmla="*/ 3184634 w 5139559"/>
                  <a:gd name="connsiteY56" fmla="*/ 2443655 h 2822069"/>
                  <a:gd name="connsiteX57" fmla="*/ 3342290 w 5139559"/>
                  <a:gd name="connsiteY57" fmla="*/ 2490951 h 2822069"/>
                  <a:gd name="connsiteX58" fmla="*/ 3468414 w 5139559"/>
                  <a:gd name="connsiteY58" fmla="*/ 2506717 h 2822069"/>
                  <a:gd name="connsiteX59" fmla="*/ 3704897 w 5139559"/>
                  <a:gd name="connsiteY59" fmla="*/ 2554013 h 2822069"/>
                  <a:gd name="connsiteX60" fmla="*/ 3704897 w 5139559"/>
                  <a:gd name="connsiteY60" fmla="*/ 2554013 h 2822069"/>
                  <a:gd name="connsiteX61" fmla="*/ 3831021 w 5139559"/>
                  <a:gd name="connsiteY61" fmla="*/ 2585544 h 2822069"/>
                  <a:gd name="connsiteX62" fmla="*/ 4114800 w 5139559"/>
                  <a:gd name="connsiteY62" fmla="*/ 2617075 h 2822069"/>
                  <a:gd name="connsiteX63" fmla="*/ 4177862 w 5139559"/>
                  <a:gd name="connsiteY63" fmla="*/ 2632841 h 2822069"/>
                  <a:gd name="connsiteX64" fmla="*/ 4414345 w 5139559"/>
                  <a:gd name="connsiteY64" fmla="*/ 2664372 h 2822069"/>
                  <a:gd name="connsiteX65" fmla="*/ 4619297 w 5139559"/>
                  <a:gd name="connsiteY65" fmla="*/ 2695903 h 2822069"/>
                  <a:gd name="connsiteX66" fmla="*/ 4808483 w 5139559"/>
                  <a:gd name="connsiteY66" fmla="*/ 2727434 h 2822069"/>
                  <a:gd name="connsiteX67" fmla="*/ 4934607 w 5139559"/>
                  <a:gd name="connsiteY67" fmla="*/ 2758965 h 2822069"/>
                  <a:gd name="connsiteX68" fmla="*/ 5029200 w 5139559"/>
                  <a:gd name="connsiteY68" fmla="*/ 2790496 h 2822069"/>
                  <a:gd name="connsiteX69" fmla="*/ 5076497 w 5139559"/>
                  <a:gd name="connsiteY69" fmla="*/ 2806262 h 2822069"/>
                  <a:gd name="connsiteX70" fmla="*/ 5139559 w 5139559"/>
                  <a:gd name="connsiteY70" fmla="*/ 2822027 h 282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139559" h="2822069">
                    <a:moveTo>
                      <a:pt x="0" y="0"/>
                    </a:moveTo>
                    <a:cubicBezTo>
                      <a:pt x="36786" y="5255"/>
                      <a:pt x="74151" y="7409"/>
                      <a:pt x="110359" y="15765"/>
                    </a:cubicBezTo>
                    <a:cubicBezTo>
                      <a:pt x="142744" y="23238"/>
                      <a:pt x="173421" y="36786"/>
                      <a:pt x="204952" y="47296"/>
                    </a:cubicBezTo>
                    <a:lnTo>
                      <a:pt x="346841" y="94593"/>
                    </a:lnTo>
                    <a:lnTo>
                      <a:pt x="394138" y="110358"/>
                    </a:lnTo>
                    <a:cubicBezTo>
                      <a:pt x="409903" y="115613"/>
                      <a:pt x="425312" y="122094"/>
                      <a:pt x="441434" y="126124"/>
                    </a:cubicBezTo>
                    <a:cubicBezTo>
                      <a:pt x="595240" y="164574"/>
                      <a:pt x="403179" y="117623"/>
                      <a:pt x="583324" y="157655"/>
                    </a:cubicBezTo>
                    <a:cubicBezTo>
                      <a:pt x="654810" y="173541"/>
                      <a:pt x="662369" y="178748"/>
                      <a:pt x="740979" y="204951"/>
                    </a:cubicBezTo>
                    <a:lnTo>
                      <a:pt x="788276" y="220717"/>
                    </a:lnTo>
                    <a:lnTo>
                      <a:pt x="835572" y="236482"/>
                    </a:lnTo>
                    <a:cubicBezTo>
                      <a:pt x="867103" y="257503"/>
                      <a:pt x="894214" y="287560"/>
                      <a:pt x="930165" y="299544"/>
                    </a:cubicBezTo>
                    <a:cubicBezTo>
                      <a:pt x="945931" y="304799"/>
                      <a:pt x="962935" y="307239"/>
                      <a:pt x="977462" y="315310"/>
                    </a:cubicBezTo>
                    <a:cubicBezTo>
                      <a:pt x="1010589" y="333714"/>
                      <a:pt x="1040524" y="357351"/>
                      <a:pt x="1072055" y="378372"/>
                    </a:cubicBezTo>
                    <a:lnTo>
                      <a:pt x="1166648" y="441434"/>
                    </a:lnTo>
                    <a:cubicBezTo>
                      <a:pt x="1182414" y="451944"/>
                      <a:pt x="1195970" y="466973"/>
                      <a:pt x="1213945" y="472965"/>
                    </a:cubicBezTo>
                    <a:cubicBezTo>
                      <a:pt x="1297192" y="500715"/>
                      <a:pt x="1247413" y="479513"/>
                      <a:pt x="1355834" y="551793"/>
                    </a:cubicBezTo>
                    <a:lnTo>
                      <a:pt x="1403131" y="583324"/>
                    </a:lnTo>
                    <a:cubicBezTo>
                      <a:pt x="1473648" y="689099"/>
                      <a:pt x="1390578" y="585465"/>
                      <a:pt x="1481959" y="646386"/>
                    </a:cubicBezTo>
                    <a:cubicBezTo>
                      <a:pt x="1600506" y="725418"/>
                      <a:pt x="1467721" y="659547"/>
                      <a:pt x="1560786" y="740979"/>
                    </a:cubicBezTo>
                    <a:cubicBezTo>
                      <a:pt x="1560791" y="740984"/>
                      <a:pt x="1679025" y="819805"/>
                      <a:pt x="1702676" y="835572"/>
                    </a:cubicBezTo>
                    <a:cubicBezTo>
                      <a:pt x="1718441" y="846082"/>
                      <a:pt x="1731997" y="861111"/>
                      <a:pt x="1749972" y="867103"/>
                    </a:cubicBezTo>
                    <a:cubicBezTo>
                      <a:pt x="1765738" y="872358"/>
                      <a:pt x="1782405" y="875437"/>
                      <a:pt x="1797269" y="882869"/>
                    </a:cubicBezTo>
                    <a:cubicBezTo>
                      <a:pt x="1861963" y="915217"/>
                      <a:pt x="1827220" y="906830"/>
                      <a:pt x="1876097" y="945931"/>
                    </a:cubicBezTo>
                    <a:cubicBezTo>
                      <a:pt x="1890893" y="957767"/>
                      <a:pt x="1908837" y="965332"/>
                      <a:pt x="1923393" y="977462"/>
                    </a:cubicBezTo>
                    <a:cubicBezTo>
                      <a:pt x="2044782" y="1078619"/>
                      <a:pt x="1900559" y="978004"/>
                      <a:pt x="2017986" y="1056289"/>
                    </a:cubicBezTo>
                    <a:cubicBezTo>
                      <a:pt x="2102066" y="1182410"/>
                      <a:pt x="1991713" y="1030017"/>
                      <a:pt x="2096814" y="1135117"/>
                    </a:cubicBezTo>
                    <a:cubicBezTo>
                      <a:pt x="2201921" y="1240222"/>
                      <a:pt x="2049514" y="1129859"/>
                      <a:pt x="2175641" y="1213944"/>
                    </a:cubicBezTo>
                    <a:cubicBezTo>
                      <a:pt x="2206334" y="1306022"/>
                      <a:pt x="2167392" y="1221460"/>
                      <a:pt x="2238703" y="1292772"/>
                    </a:cubicBezTo>
                    <a:cubicBezTo>
                      <a:pt x="2252101" y="1306170"/>
                      <a:pt x="2254166" y="1330027"/>
                      <a:pt x="2270234" y="1340069"/>
                    </a:cubicBezTo>
                    <a:cubicBezTo>
                      <a:pt x="2298419" y="1357685"/>
                      <a:pt x="2337173" y="1353163"/>
                      <a:pt x="2364828" y="1371600"/>
                    </a:cubicBezTo>
                    <a:cubicBezTo>
                      <a:pt x="2380593" y="1382110"/>
                      <a:pt x="2394809" y="1395436"/>
                      <a:pt x="2412124" y="1403131"/>
                    </a:cubicBezTo>
                    <a:cubicBezTo>
                      <a:pt x="2442496" y="1416630"/>
                      <a:pt x="2479062" y="1416226"/>
                      <a:pt x="2506717" y="1434662"/>
                    </a:cubicBezTo>
                    <a:cubicBezTo>
                      <a:pt x="2628962" y="1516159"/>
                      <a:pt x="2565361" y="1485742"/>
                      <a:pt x="2695903" y="1529255"/>
                    </a:cubicBezTo>
                    <a:lnTo>
                      <a:pt x="2743200" y="1545020"/>
                    </a:lnTo>
                    <a:cubicBezTo>
                      <a:pt x="2878748" y="1635384"/>
                      <a:pt x="2707249" y="1527044"/>
                      <a:pt x="2837793" y="1592317"/>
                    </a:cubicBezTo>
                    <a:cubicBezTo>
                      <a:pt x="2960032" y="1653437"/>
                      <a:pt x="2813514" y="1599990"/>
                      <a:pt x="2932386" y="1639613"/>
                    </a:cubicBezTo>
                    <a:cubicBezTo>
                      <a:pt x="2963917" y="1660634"/>
                      <a:pt x="3014995" y="1666724"/>
                      <a:pt x="3026979" y="1702675"/>
                    </a:cubicBezTo>
                    <a:cubicBezTo>
                      <a:pt x="3037489" y="1734206"/>
                      <a:pt x="3040073" y="1769614"/>
                      <a:pt x="3058510" y="1797269"/>
                    </a:cubicBezTo>
                    <a:cubicBezTo>
                      <a:pt x="3069020" y="1813034"/>
                      <a:pt x="3082346" y="1827250"/>
                      <a:pt x="3090041" y="1844565"/>
                    </a:cubicBezTo>
                    <a:cubicBezTo>
                      <a:pt x="3103540" y="1874937"/>
                      <a:pt x="3121572" y="1939158"/>
                      <a:pt x="3121572" y="1939158"/>
                    </a:cubicBezTo>
                    <a:cubicBezTo>
                      <a:pt x="3095297" y="2017986"/>
                      <a:pt x="3121572" y="1981200"/>
                      <a:pt x="3011214" y="2017986"/>
                    </a:cubicBezTo>
                    <a:lnTo>
                      <a:pt x="2869324" y="2065282"/>
                    </a:lnTo>
                    <a:lnTo>
                      <a:pt x="2774731" y="2096813"/>
                    </a:lnTo>
                    <a:cubicBezTo>
                      <a:pt x="2753710" y="2102068"/>
                      <a:pt x="2732423" y="2106353"/>
                      <a:pt x="2711669" y="2112579"/>
                    </a:cubicBezTo>
                    <a:cubicBezTo>
                      <a:pt x="2679834" y="2122130"/>
                      <a:pt x="2648607" y="2133600"/>
                      <a:pt x="2617076" y="2144110"/>
                    </a:cubicBezTo>
                    <a:lnTo>
                      <a:pt x="2569779" y="2159875"/>
                    </a:lnTo>
                    <a:lnTo>
                      <a:pt x="2522483" y="2175641"/>
                    </a:lnTo>
                    <a:lnTo>
                      <a:pt x="2475186" y="2191406"/>
                    </a:lnTo>
                    <a:cubicBezTo>
                      <a:pt x="2464676" y="2201917"/>
                      <a:pt x="2455262" y="2213652"/>
                      <a:pt x="2443655" y="2222938"/>
                    </a:cubicBezTo>
                    <a:cubicBezTo>
                      <a:pt x="2428860" y="2234775"/>
                      <a:pt x="2403396" y="2236877"/>
                      <a:pt x="2396359" y="2254469"/>
                    </a:cubicBezTo>
                    <a:cubicBezTo>
                      <a:pt x="2390187" y="2269898"/>
                      <a:pt x="2400373" y="2290014"/>
                      <a:pt x="2412124" y="2301765"/>
                    </a:cubicBezTo>
                    <a:cubicBezTo>
                      <a:pt x="2423875" y="2313516"/>
                      <a:pt x="2443125" y="2314272"/>
                      <a:pt x="2459421" y="2317531"/>
                    </a:cubicBezTo>
                    <a:cubicBezTo>
                      <a:pt x="2495859" y="2324819"/>
                      <a:pt x="2532993" y="2328041"/>
                      <a:pt x="2569779" y="2333296"/>
                    </a:cubicBezTo>
                    <a:cubicBezTo>
                      <a:pt x="2610306" y="2346805"/>
                      <a:pt x="2636581" y="2356908"/>
                      <a:pt x="2680138" y="2364827"/>
                    </a:cubicBezTo>
                    <a:cubicBezTo>
                      <a:pt x="2765343" y="2380319"/>
                      <a:pt x="2863580" y="2387901"/>
                      <a:pt x="2948152" y="2396358"/>
                    </a:cubicBezTo>
                    <a:cubicBezTo>
                      <a:pt x="2969173" y="2401613"/>
                      <a:pt x="2989967" y="2407875"/>
                      <a:pt x="3011214" y="2412124"/>
                    </a:cubicBezTo>
                    <a:cubicBezTo>
                      <a:pt x="3056301" y="2421141"/>
                      <a:pt x="3138118" y="2430969"/>
                      <a:pt x="3184634" y="2443655"/>
                    </a:cubicBezTo>
                    <a:cubicBezTo>
                      <a:pt x="3250722" y="2461679"/>
                      <a:pt x="3278968" y="2480397"/>
                      <a:pt x="3342290" y="2490951"/>
                    </a:cubicBezTo>
                    <a:cubicBezTo>
                      <a:pt x="3384082" y="2497916"/>
                      <a:pt x="3426373" y="2501462"/>
                      <a:pt x="3468414" y="2506717"/>
                    </a:cubicBezTo>
                    <a:cubicBezTo>
                      <a:pt x="3576362" y="2542699"/>
                      <a:pt x="3499318" y="2519750"/>
                      <a:pt x="3704897" y="2554013"/>
                    </a:cubicBezTo>
                    <a:lnTo>
                      <a:pt x="3704897" y="2554013"/>
                    </a:lnTo>
                    <a:cubicBezTo>
                      <a:pt x="3746938" y="2564523"/>
                      <a:pt x="3787951" y="2580758"/>
                      <a:pt x="3831021" y="2585544"/>
                    </a:cubicBezTo>
                    <a:lnTo>
                      <a:pt x="4114800" y="2617075"/>
                    </a:lnTo>
                    <a:cubicBezTo>
                      <a:pt x="4135821" y="2622330"/>
                      <a:pt x="4156544" y="2628965"/>
                      <a:pt x="4177862" y="2632841"/>
                    </a:cubicBezTo>
                    <a:cubicBezTo>
                      <a:pt x="4225708" y="2641540"/>
                      <a:pt x="4370446" y="2658884"/>
                      <a:pt x="4414345" y="2664372"/>
                    </a:cubicBezTo>
                    <a:cubicBezTo>
                      <a:pt x="4521863" y="2700213"/>
                      <a:pt x="4412948" y="2667765"/>
                      <a:pt x="4619297" y="2695903"/>
                    </a:cubicBezTo>
                    <a:cubicBezTo>
                      <a:pt x="4682643" y="2704541"/>
                      <a:pt x="4808483" y="2727434"/>
                      <a:pt x="4808483" y="2727434"/>
                    </a:cubicBezTo>
                    <a:cubicBezTo>
                      <a:pt x="4951974" y="2775266"/>
                      <a:pt x="4725363" y="2701899"/>
                      <a:pt x="4934607" y="2758965"/>
                    </a:cubicBezTo>
                    <a:cubicBezTo>
                      <a:pt x="4966672" y="2767710"/>
                      <a:pt x="4997669" y="2779986"/>
                      <a:pt x="5029200" y="2790496"/>
                    </a:cubicBezTo>
                    <a:lnTo>
                      <a:pt x="5076497" y="2806262"/>
                    </a:lnTo>
                    <a:cubicBezTo>
                      <a:pt x="5128778" y="2823689"/>
                      <a:pt x="5107175" y="2822027"/>
                      <a:pt x="5139559" y="2822027"/>
                    </a:cubicBezTo>
                  </a:path>
                </a:pathLst>
              </a:cu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3074276" y="2191407"/>
                <a:ext cx="425669" cy="220717"/>
              </a:xfrm>
              <a:custGeom>
                <a:avLst/>
                <a:gdLst>
                  <a:gd name="connsiteX0" fmla="*/ 0 w 425669"/>
                  <a:gd name="connsiteY0" fmla="*/ 220717 h 220717"/>
                  <a:gd name="connsiteX1" fmla="*/ 78827 w 425669"/>
                  <a:gd name="connsiteY1" fmla="*/ 173421 h 220717"/>
                  <a:gd name="connsiteX2" fmla="*/ 126124 w 425669"/>
                  <a:gd name="connsiteY2" fmla="*/ 157655 h 220717"/>
                  <a:gd name="connsiteX3" fmla="*/ 204952 w 425669"/>
                  <a:gd name="connsiteY3" fmla="*/ 78827 h 220717"/>
                  <a:gd name="connsiteX4" fmla="*/ 299545 w 425669"/>
                  <a:gd name="connsiteY4" fmla="*/ 47296 h 220717"/>
                  <a:gd name="connsiteX5" fmla="*/ 394138 w 425669"/>
                  <a:gd name="connsiteY5" fmla="*/ 15765 h 220717"/>
                  <a:gd name="connsiteX6" fmla="*/ 425669 w 425669"/>
                  <a:gd name="connsiteY6" fmla="*/ 0 h 22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669" h="220717">
                    <a:moveTo>
                      <a:pt x="0" y="220717"/>
                    </a:moveTo>
                    <a:cubicBezTo>
                      <a:pt x="26276" y="204952"/>
                      <a:pt x="51420" y="187125"/>
                      <a:pt x="78827" y="173421"/>
                    </a:cubicBezTo>
                    <a:cubicBezTo>
                      <a:pt x="93691" y="165989"/>
                      <a:pt x="112829" y="167626"/>
                      <a:pt x="126124" y="157655"/>
                    </a:cubicBezTo>
                    <a:cubicBezTo>
                      <a:pt x="155852" y="135359"/>
                      <a:pt x="169699" y="90578"/>
                      <a:pt x="204952" y="78827"/>
                    </a:cubicBezTo>
                    <a:lnTo>
                      <a:pt x="299545" y="47296"/>
                    </a:lnTo>
                    <a:lnTo>
                      <a:pt x="394138" y="15765"/>
                    </a:lnTo>
                    <a:lnTo>
                      <a:pt x="425669" y="0"/>
                    </a:lnTo>
                  </a:path>
                </a:pathLst>
              </a:cu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3767959" y="2443655"/>
                <a:ext cx="945931" cy="488731"/>
              </a:xfrm>
              <a:custGeom>
                <a:avLst/>
                <a:gdLst>
                  <a:gd name="connsiteX0" fmla="*/ 0 w 945931"/>
                  <a:gd name="connsiteY0" fmla="*/ 488731 h 488731"/>
                  <a:gd name="connsiteX1" fmla="*/ 173420 w 945931"/>
                  <a:gd name="connsiteY1" fmla="*/ 362607 h 488731"/>
                  <a:gd name="connsiteX2" fmla="*/ 220717 w 945931"/>
                  <a:gd name="connsiteY2" fmla="*/ 331076 h 488731"/>
                  <a:gd name="connsiteX3" fmla="*/ 315310 w 945931"/>
                  <a:gd name="connsiteY3" fmla="*/ 299545 h 488731"/>
                  <a:gd name="connsiteX4" fmla="*/ 425669 w 945931"/>
                  <a:gd name="connsiteY4" fmla="*/ 268014 h 488731"/>
                  <a:gd name="connsiteX5" fmla="*/ 472965 w 945931"/>
                  <a:gd name="connsiteY5" fmla="*/ 236483 h 488731"/>
                  <a:gd name="connsiteX6" fmla="*/ 567558 w 945931"/>
                  <a:gd name="connsiteY6" fmla="*/ 204952 h 488731"/>
                  <a:gd name="connsiteX7" fmla="*/ 614855 w 945931"/>
                  <a:gd name="connsiteY7" fmla="*/ 173421 h 488731"/>
                  <a:gd name="connsiteX8" fmla="*/ 756744 w 945931"/>
                  <a:gd name="connsiteY8" fmla="*/ 94593 h 488731"/>
                  <a:gd name="connsiteX9" fmla="*/ 804041 w 945931"/>
                  <a:gd name="connsiteY9" fmla="*/ 47297 h 488731"/>
                  <a:gd name="connsiteX10" fmla="*/ 898634 w 945931"/>
                  <a:gd name="connsiteY10" fmla="*/ 15766 h 488731"/>
                  <a:gd name="connsiteX11" fmla="*/ 945931 w 945931"/>
                  <a:gd name="connsiteY11" fmla="*/ 0 h 48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5931" h="488731">
                    <a:moveTo>
                      <a:pt x="0" y="488731"/>
                    </a:moveTo>
                    <a:cubicBezTo>
                      <a:pt x="108416" y="401997"/>
                      <a:pt x="50831" y="444333"/>
                      <a:pt x="173420" y="362607"/>
                    </a:cubicBezTo>
                    <a:cubicBezTo>
                      <a:pt x="189186" y="352097"/>
                      <a:pt x="202741" y="337068"/>
                      <a:pt x="220717" y="331076"/>
                    </a:cubicBezTo>
                    <a:cubicBezTo>
                      <a:pt x="252248" y="320566"/>
                      <a:pt x="283066" y="307606"/>
                      <a:pt x="315310" y="299545"/>
                    </a:cubicBezTo>
                    <a:cubicBezTo>
                      <a:pt x="394494" y="279748"/>
                      <a:pt x="357816" y="290631"/>
                      <a:pt x="425669" y="268014"/>
                    </a:cubicBezTo>
                    <a:cubicBezTo>
                      <a:pt x="441434" y="257504"/>
                      <a:pt x="455650" y="244178"/>
                      <a:pt x="472965" y="236483"/>
                    </a:cubicBezTo>
                    <a:cubicBezTo>
                      <a:pt x="503337" y="222984"/>
                      <a:pt x="567558" y="204952"/>
                      <a:pt x="567558" y="204952"/>
                    </a:cubicBezTo>
                    <a:cubicBezTo>
                      <a:pt x="583324" y="194442"/>
                      <a:pt x="597908" y="181895"/>
                      <a:pt x="614855" y="173421"/>
                    </a:cubicBezTo>
                    <a:cubicBezTo>
                      <a:pt x="694154" y="133771"/>
                      <a:pt x="657326" y="194009"/>
                      <a:pt x="756744" y="94593"/>
                    </a:cubicBezTo>
                    <a:cubicBezTo>
                      <a:pt x="772510" y="78828"/>
                      <a:pt x="784551" y="58125"/>
                      <a:pt x="804041" y="47297"/>
                    </a:cubicBezTo>
                    <a:cubicBezTo>
                      <a:pt x="833095" y="31156"/>
                      <a:pt x="867103" y="26276"/>
                      <a:pt x="898634" y="15766"/>
                    </a:cubicBezTo>
                    <a:lnTo>
                      <a:pt x="945931" y="0"/>
                    </a:lnTo>
                  </a:path>
                </a:pathLst>
              </a:cu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035972" y="2270234"/>
                <a:ext cx="346842" cy="331076"/>
              </a:xfrm>
              <a:custGeom>
                <a:avLst/>
                <a:gdLst>
                  <a:gd name="connsiteX0" fmla="*/ 346842 w 346842"/>
                  <a:gd name="connsiteY0" fmla="*/ 331076 h 331076"/>
                  <a:gd name="connsiteX1" fmla="*/ 268014 w 346842"/>
                  <a:gd name="connsiteY1" fmla="*/ 268014 h 331076"/>
                  <a:gd name="connsiteX2" fmla="*/ 204952 w 346842"/>
                  <a:gd name="connsiteY2" fmla="*/ 173421 h 331076"/>
                  <a:gd name="connsiteX3" fmla="*/ 157656 w 346842"/>
                  <a:gd name="connsiteY3" fmla="*/ 126125 h 331076"/>
                  <a:gd name="connsiteX4" fmla="*/ 141890 w 346842"/>
                  <a:gd name="connsiteY4" fmla="*/ 78828 h 331076"/>
                  <a:gd name="connsiteX5" fmla="*/ 94594 w 346842"/>
                  <a:gd name="connsiteY5" fmla="*/ 63063 h 331076"/>
                  <a:gd name="connsiteX6" fmla="*/ 63062 w 346842"/>
                  <a:gd name="connsiteY6" fmla="*/ 31532 h 331076"/>
                  <a:gd name="connsiteX7" fmla="*/ 0 w 346842"/>
                  <a:gd name="connsiteY7" fmla="*/ 0 h 33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842" h="331076">
                    <a:moveTo>
                      <a:pt x="346842" y="331076"/>
                    </a:moveTo>
                    <a:cubicBezTo>
                      <a:pt x="320566" y="310055"/>
                      <a:pt x="290524" y="293026"/>
                      <a:pt x="268014" y="268014"/>
                    </a:cubicBezTo>
                    <a:cubicBezTo>
                      <a:pt x="242663" y="239847"/>
                      <a:pt x="231748" y="200217"/>
                      <a:pt x="204952" y="173421"/>
                    </a:cubicBezTo>
                    <a:lnTo>
                      <a:pt x="157656" y="126125"/>
                    </a:lnTo>
                    <a:cubicBezTo>
                      <a:pt x="152401" y="110359"/>
                      <a:pt x="153641" y="90579"/>
                      <a:pt x="141890" y="78828"/>
                    </a:cubicBezTo>
                    <a:cubicBezTo>
                      <a:pt x="130139" y="67077"/>
                      <a:pt x="108844" y="71613"/>
                      <a:pt x="94594" y="63063"/>
                    </a:cubicBezTo>
                    <a:cubicBezTo>
                      <a:pt x="81848" y="55416"/>
                      <a:pt x="75808" y="39180"/>
                      <a:pt x="63062" y="31532"/>
                    </a:cubicBezTo>
                    <a:cubicBezTo>
                      <a:pt x="-27515" y="-22814"/>
                      <a:pt x="43720" y="43720"/>
                      <a:pt x="0" y="0"/>
                    </a:cubicBezTo>
                  </a:path>
                </a:pathLst>
              </a:cu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840014" y="2979462"/>
                <a:ext cx="1545020" cy="599310"/>
              </a:xfrm>
              <a:custGeom>
                <a:avLst/>
                <a:gdLst>
                  <a:gd name="connsiteX0" fmla="*/ 0 w 1545020"/>
                  <a:gd name="connsiteY0" fmla="*/ 599310 h 599310"/>
                  <a:gd name="connsiteX1" fmla="*/ 141889 w 1545020"/>
                  <a:gd name="connsiteY1" fmla="*/ 520483 h 599310"/>
                  <a:gd name="connsiteX2" fmla="*/ 236483 w 1545020"/>
                  <a:gd name="connsiteY2" fmla="*/ 488952 h 599310"/>
                  <a:gd name="connsiteX3" fmla="*/ 283779 w 1545020"/>
                  <a:gd name="connsiteY3" fmla="*/ 457421 h 599310"/>
                  <a:gd name="connsiteX4" fmla="*/ 378372 w 1545020"/>
                  <a:gd name="connsiteY4" fmla="*/ 425890 h 599310"/>
                  <a:gd name="connsiteX5" fmla="*/ 472965 w 1545020"/>
                  <a:gd name="connsiteY5" fmla="*/ 394359 h 599310"/>
                  <a:gd name="connsiteX6" fmla="*/ 520262 w 1545020"/>
                  <a:gd name="connsiteY6" fmla="*/ 378593 h 599310"/>
                  <a:gd name="connsiteX7" fmla="*/ 567558 w 1545020"/>
                  <a:gd name="connsiteY7" fmla="*/ 362828 h 599310"/>
                  <a:gd name="connsiteX8" fmla="*/ 693683 w 1545020"/>
                  <a:gd name="connsiteY8" fmla="*/ 252469 h 599310"/>
                  <a:gd name="connsiteX9" fmla="*/ 740979 w 1545020"/>
                  <a:gd name="connsiteY9" fmla="*/ 220938 h 599310"/>
                  <a:gd name="connsiteX10" fmla="*/ 867103 w 1545020"/>
                  <a:gd name="connsiteY10" fmla="*/ 189407 h 599310"/>
                  <a:gd name="connsiteX11" fmla="*/ 1056289 w 1545020"/>
                  <a:gd name="connsiteY11" fmla="*/ 126345 h 599310"/>
                  <a:gd name="connsiteX12" fmla="*/ 1150883 w 1545020"/>
                  <a:gd name="connsiteY12" fmla="*/ 94814 h 599310"/>
                  <a:gd name="connsiteX13" fmla="*/ 1229710 w 1545020"/>
                  <a:gd name="connsiteY13" fmla="*/ 79048 h 599310"/>
                  <a:gd name="connsiteX14" fmla="*/ 1277007 w 1545020"/>
                  <a:gd name="connsiteY14" fmla="*/ 63283 h 599310"/>
                  <a:gd name="connsiteX15" fmla="*/ 1355834 w 1545020"/>
                  <a:gd name="connsiteY15" fmla="*/ 47517 h 599310"/>
                  <a:gd name="connsiteX16" fmla="*/ 1403131 w 1545020"/>
                  <a:gd name="connsiteY16" fmla="*/ 31752 h 599310"/>
                  <a:gd name="connsiteX17" fmla="*/ 1466193 w 1545020"/>
                  <a:gd name="connsiteY17" fmla="*/ 15986 h 599310"/>
                  <a:gd name="connsiteX18" fmla="*/ 1545020 w 1545020"/>
                  <a:gd name="connsiteY18" fmla="*/ 221 h 59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5020" h="599310">
                    <a:moveTo>
                      <a:pt x="0" y="599310"/>
                    </a:moveTo>
                    <a:cubicBezTo>
                      <a:pt x="40000" y="575310"/>
                      <a:pt x="96655" y="538576"/>
                      <a:pt x="141889" y="520483"/>
                    </a:cubicBezTo>
                    <a:cubicBezTo>
                      <a:pt x="172749" y="508139"/>
                      <a:pt x="236483" y="488952"/>
                      <a:pt x="236483" y="488952"/>
                    </a:cubicBezTo>
                    <a:cubicBezTo>
                      <a:pt x="252248" y="478442"/>
                      <a:pt x="266464" y="465116"/>
                      <a:pt x="283779" y="457421"/>
                    </a:cubicBezTo>
                    <a:cubicBezTo>
                      <a:pt x="314151" y="443922"/>
                      <a:pt x="346841" y="436400"/>
                      <a:pt x="378372" y="425890"/>
                    </a:cubicBezTo>
                    <a:lnTo>
                      <a:pt x="472965" y="394359"/>
                    </a:lnTo>
                    <a:lnTo>
                      <a:pt x="520262" y="378593"/>
                    </a:lnTo>
                    <a:lnTo>
                      <a:pt x="567558" y="362828"/>
                    </a:lnTo>
                    <a:cubicBezTo>
                      <a:pt x="620110" y="283999"/>
                      <a:pt x="583323" y="326042"/>
                      <a:pt x="693683" y="252469"/>
                    </a:cubicBezTo>
                    <a:cubicBezTo>
                      <a:pt x="709448" y="241959"/>
                      <a:pt x="722597" y="225533"/>
                      <a:pt x="740979" y="220938"/>
                    </a:cubicBezTo>
                    <a:cubicBezTo>
                      <a:pt x="783020" y="210428"/>
                      <a:pt x="825992" y="203111"/>
                      <a:pt x="867103" y="189407"/>
                    </a:cubicBezTo>
                    <a:lnTo>
                      <a:pt x="1056289" y="126345"/>
                    </a:lnTo>
                    <a:lnTo>
                      <a:pt x="1150883" y="94814"/>
                    </a:lnTo>
                    <a:cubicBezTo>
                      <a:pt x="1177159" y="89559"/>
                      <a:pt x="1203714" y="85547"/>
                      <a:pt x="1229710" y="79048"/>
                    </a:cubicBezTo>
                    <a:cubicBezTo>
                      <a:pt x="1245832" y="75017"/>
                      <a:pt x="1260885" y="67314"/>
                      <a:pt x="1277007" y="63283"/>
                    </a:cubicBezTo>
                    <a:cubicBezTo>
                      <a:pt x="1303003" y="56784"/>
                      <a:pt x="1329838" y="54016"/>
                      <a:pt x="1355834" y="47517"/>
                    </a:cubicBezTo>
                    <a:cubicBezTo>
                      <a:pt x="1371956" y="43486"/>
                      <a:pt x="1387152" y="36317"/>
                      <a:pt x="1403131" y="31752"/>
                    </a:cubicBezTo>
                    <a:cubicBezTo>
                      <a:pt x="1423965" y="25799"/>
                      <a:pt x="1445359" y="21939"/>
                      <a:pt x="1466193" y="15986"/>
                    </a:cubicBezTo>
                    <a:cubicBezTo>
                      <a:pt x="1533003" y="-3103"/>
                      <a:pt x="1490835" y="221"/>
                      <a:pt x="1545020" y="221"/>
                    </a:cubicBezTo>
                  </a:path>
                </a:pathLst>
              </a:cu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5833241" y="2459421"/>
                <a:ext cx="536070" cy="504496"/>
              </a:xfrm>
              <a:custGeom>
                <a:avLst/>
                <a:gdLst>
                  <a:gd name="connsiteX0" fmla="*/ 0 w 536070"/>
                  <a:gd name="connsiteY0" fmla="*/ 0 h 504496"/>
                  <a:gd name="connsiteX1" fmla="*/ 15766 w 536070"/>
                  <a:gd name="connsiteY1" fmla="*/ 78827 h 504496"/>
                  <a:gd name="connsiteX2" fmla="*/ 110359 w 536070"/>
                  <a:gd name="connsiteY2" fmla="*/ 141889 h 504496"/>
                  <a:gd name="connsiteX3" fmla="*/ 236483 w 536070"/>
                  <a:gd name="connsiteY3" fmla="*/ 252248 h 504496"/>
                  <a:gd name="connsiteX4" fmla="*/ 283780 w 536070"/>
                  <a:gd name="connsiteY4" fmla="*/ 283779 h 504496"/>
                  <a:gd name="connsiteX5" fmla="*/ 331076 w 536070"/>
                  <a:gd name="connsiteY5" fmla="*/ 315310 h 504496"/>
                  <a:gd name="connsiteX6" fmla="*/ 378373 w 536070"/>
                  <a:gd name="connsiteY6" fmla="*/ 331076 h 504496"/>
                  <a:gd name="connsiteX7" fmla="*/ 520262 w 536070"/>
                  <a:gd name="connsiteY7" fmla="*/ 441434 h 504496"/>
                  <a:gd name="connsiteX8" fmla="*/ 536028 w 536070"/>
                  <a:gd name="connsiteY8" fmla="*/ 504496 h 5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070" h="504496">
                    <a:moveTo>
                      <a:pt x="0" y="0"/>
                    </a:moveTo>
                    <a:cubicBezTo>
                      <a:pt x="5255" y="26276"/>
                      <a:pt x="-685" y="57676"/>
                      <a:pt x="15766" y="78827"/>
                    </a:cubicBezTo>
                    <a:cubicBezTo>
                      <a:pt x="39032" y="108740"/>
                      <a:pt x="110359" y="141889"/>
                      <a:pt x="110359" y="141889"/>
                    </a:cubicBezTo>
                    <a:cubicBezTo>
                      <a:pt x="162910" y="220717"/>
                      <a:pt x="126125" y="178676"/>
                      <a:pt x="236483" y="252248"/>
                    </a:cubicBezTo>
                    <a:lnTo>
                      <a:pt x="283780" y="283779"/>
                    </a:lnTo>
                    <a:cubicBezTo>
                      <a:pt x="299545" y="294289"/>
                      <a:pt x="313101" y="309318"/>
                      <a:pt x="331076" y="315310"/>
                    </a:cubicBezTo>
                    <a:cubicBezTo>
                      <a:pt x="346842" y="320565"/>
                      <a:pt x="363846" y="323005"/>
                      <a:pt x="378373" y="331076"/>
                    </a:cubicBezTo>
                    <a:cubicBezTo>
                      <a:pt x="463231" y="378220"/>
                      <a:pt x="462811" y="383983"/>
                      <a:pt x="520262" y="441434"/>
                    </a:cubicBezTo>
                    <a:cubicBezTo>
                      <a:pt x="537690" y="493716"/>
                      <a:pt x="536028" y="472112"/>
                      <a:pt x="536028" y="504496"/>
                    </a:cubicBezTo>
                  </a:path>
                </a:pathLst>
              </a:cu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6369269" y="2837793"/>
                <a:ext cx="551793" cy="141890"/>
              </a:xfrm>
              <a:custGeom>
                <a:avLst/>
                <a:gdLst>
                  <a:gd name="connsiteX0" fmla="*/ 0 w 551793"/>
                  <a:gd name="connsiteY0" fmla="*/ 141890 h 141890"/>
                  <a:gd name="connsiteX1" fmla="*/ 78828 w 551793"/>
                  <a:gd name="connsiteY1" fmla="*/ 126124 h 141890"/>
                  <a:gd name="connsiteX2" fmla="*/ 126124 w 551793"/>
                  <a:gd name="connsiteY2" fmla="*/ 94593 h 141890"/>
                  <a:gd name="connsiteX3" fmla="*/ 220717 w 551793"/>
                  <a:gd name="connsiteY3" fmla="*/ 63062 h 141890"/>
                  <a:gd name="connsiteX4" fmla="*/ 268014 w 551793"/>
                  <a:gd name="connsiteY4" fmla="*/ 47297 h 141890"/>
                  <a:gd name="connsiteX5" fmla="*/ 457200 w 551793"/>
                  <a:gd name="connsiteY5" fmla="*/ 31531 h 141890"/>
                  <a:gd name="connsiteX6" fmla="*/ 551793 w 551793"/>
                  <a:gd name="connsiteY6" fmla="*/ 0 h 14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793" h="141890">
                    <a:moveTo>
                      <a:pt x="0" y="141890"/>
                    </a:moveTo>
                    <a:cubicBezTo>
                      <a:pt x="26276" y="136635"/>
                      <a:pt x="53738" y="135533"/>
                      <a:pt x="78828" y="126124"/>
                    </a:cubicBezTo>
                    <a:cubicBezTo>
                      <a:pt x="96569" y="119471"/>
                      <a:pt x="108809" y="102288"/>
                      <a:pt x="126124" y="94593"/>
                    </a:cubicBezTo>
                    <a:cubicBezTo>
                      <a:pt x="156496" y="81094"/>
                      <a:pt x="189186" y="73572"/>
                      <a:pt x="220717" y="63062"/>
                    </a:cubicBezTo>
                    <a:cubicBezTo>
                      <a:pt x="236483" y="57807"/>
                      <a:pt x="251453" y="48677"/>
                      <a:pt x="268014" y="47297"/>
                    </a:cubicBezTo>
                    <a:lnTo>
                      <a:pt x="457200" y="31531"/>
                    </a:lnTo>
                    <a:lnTo>
                      <a:pt x="551793" y="0"/>
                    </a:lnTo>
                  </a:path>
                </a:pathLst>
              </a:cu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2443655" y="2301766"/>
                <a:ext cx="567559" cy="64330"/>
              </a:xfrm>
              <a:custGeom>
                <a:avLst/>
                <a:gdLst>
                  <a:gd name="connsiteX0" fmla="*/ 0 w 567559"/>
                  <a:gd name="connsiteY0" fmla="*/ 15765 h 64330"/>
                  <a:gd name="connsiteX1" fmla="*/ 78828 w 567559"/>
                  <a:gd name="connsiteY1" fmla="*/ 0 h 64330"/>
                  <a:gd name="connsiteX2" fmla="*/ 346842 w 567559"/>
                  <a:gd name="connsiteY2" fmla="*/ 31531 h 64330"/>
                  <a:gd name="connsiteX3" fmla="*/ 472966 w 567559"/>
                  <a:gd name="connsiteY3" fmla="*/ 63062 h 64330"/>
                  <a:gd name="connsiteX4" fmla="*/ 567559 w 567559"/>
                  <a:gd name="connsiteY4" fmla="*/ 63062 h 64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559" h="64330">
                    <a:moveTo>
                      <a:pt x="0" y="15765"/>
                    </a:moveTo>
                    <a:cubicBezTo>
                      <a:pt x="26276" y="10510"/>
                      <a:pt x="52032" y="0"/>
                      <a:pt x="78828" y="0"/>
                    </a:cubicBezTo>
                    <a:cubicBezTo>
                      <a:pt x="99281" y="0"/>
                      <a:pt x="319108" y="28064"/>
                      <a:pt x="346842" y="31531"/>
                    </a:cubicBezTo>
                    <a:cubicBezTo>
                      <a:pt x="393011" y="46920"/>
                      <a:pt x="420651" y="58306"/>
                      <a:pt x="472966" y="63062"/>
                    </a:cubicBezTo>
                    <a:cubicBezTo>
                      <a:pt x="504368" y="65917"/>
                      <a:pt x="536028" y="63062"/>
                      <a:pt x="567559" y="63062"/>
                    </a:cubicBezTo>
                  </a:path>
                </a:pathLst>
              </a:cu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Oval 43"/>
          <p:cNvSpPr/>
          <p:nvPr/>
        </p:nvSpPr>
        <p:spPr>
          <a:xfrm>
            <a:off x="1730418" y="1799405"/>
            <a:ext cx="130067" cy="10559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6" name="Oval 45"/>
          <p:cNvSpPr/>
          <p:nvPr/>
        </p:nvSpPr>
        <p:spPr>
          <a:xfrm>
            <a:off x="4591489" y="2334958"/>
            <a:ext cx="130067" cy="10559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7" name="Oval 46"/>
          <p:cNvSpPr/>
          <p:nvPr/>
        </p:nvSpPr>
        <p:spPr>
          <a:xfrm>
            <a:off x="3398858" y="2104255"/>
            <a:ext cx="130067" cy="10559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8" name="Oval 47"/>
          <p:cNvSpPr/>
          <p:nvPr/>
        </p:nvSpPr>
        <p:spPr>
          <a:xfrm>
            <a:off x="2255863" y="2256655"/>
            <a:ext cx="130067" cy="10559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9" name="Oval 48"/>
          <p:cNvSpPr/>
          <p:nvPr/>
        </p:nvSpPr>
        <p:spPr>
          <a:xfrm>
            <a:off x="3954591" y="2180455"/>
            <a:ext cx="130067" cy="10559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0" name="Oval 49"/>
          <p:cNvSpPr/>
          <p:nvPr/>
        </p:nvSpPr>
        <p:spPr>
          <a:xfrm>
            <a:off x="5747411" y="2362254"/>
            <a:ext cx="130067" cy="10559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1" name="Oval 50"/>
          <p:cNvSpPr/>
          <p:nvPr/>
        </p:nvSpPr>
        <p:spPr>
          <a:xfrm>
            <a:off x="6773991" y="2743254"/>
            <a:ext cx="130067" cy="10559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1088" y="4580153"/>
            <a:ext cx="419041" cy="419041"/>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4636" y="4565162"/>
            <a:ext cx="419041" cy="419041"/>
          </a:xfrm>
          <a:prstGeom prst="rect">
            <a:avLst/>
          </a:prstGeom>
        </p:spPr>
      </p:pic>
      <p:sp>
        <p:nvSpPr>
          <p:cNvPr id="55" name="Oval 54"/>
          <p:cNvSpPr/>
          <p:nvPr/>
        </p:nvSpPr>
        <p:spPr>
          <a:xfrm>
            <a:off x="6842855" y="4589303"/>
            <a:ext cx="419041" cy="419041"/>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PH">
              <a:solidFill>
                <a:prstClr val="white"/>
              </a:solidFill>
            </a:endParaRPr>
          </a:p>
        </p:txBody>
      </p:sp>
      <p:sp>
        <p:nvSpPr>
          <p:cNvPr id="57" name="TextBox 56"/>
          <p:cNvSpPr txBox="1"/>
          <p:nvPr/>
        </p:nvSpPr>
        <p:spPr>
          <a:xfrm>
            <a:off x="7258474" y="4613704"/>
            <a:ext cx="2464966" cy="707886"/>
          </a:xfrm>
          <a:prstGeom prst="rect">
            <a:avLst/>
          </a:prstGeom>
          <a:noFill/>
        </p:spPr>
        <p:txBody>
          <a:bodyPr wrap="square" rtlCol="0">
            <a:spAutoFit/>
          </a:bodyPr>
          <a:lstStyle/>
          <a:p>
            <a:pPr algn="ctr"/>
            <a:r>
              <a:rPr lang="en-US" sz="2000" b="1" dirty="0">
                <a:solidFill>
                  <a:schemeClr val="tx1">
                    <a:lumMod val="95000"/>
                    <a:lumOff val="5000"/>
                  </a:schemeClr>
                </a:solidFill>
              </a:rPr>
              <a:t>Common Outlet</a:t>
            </a:r>
          </a:p>
          <a:p>
            <a:pPr algn="ctr"/>
            <a:r>
              <a:rPr lang="en-US" sz="2000" b="1" dirty="0">
                <a:solidFill>
                  <a:schemeClr val="tx1">
                    <a:lumMod val="95000"/>
                    <a:lumOff val="5000"/>
                  </a:schemeClr>
                </a:solidFill>
              </a:rPr>
              <a:t>(e.g. Lake)</a:t>
            </a:r>
          </a:p>
        </p:txBody>
      </p:sp>
      <p:grpSp>
        <p:nvGrpSpPr>
          <p:cNvPr id="78" name="Group 77"/>
          <p:cNvGrpSpPr/>
          <p:nvPr/>
        </p:nvGrpSpPr>
        <p:grpSpPr>
          <a:xfrm>
            <a:off x="1370621" y="524023"/>
            <a:ext cx="1960466" cy="1305358"/>
            <a:chOff x="1370617" y="524023"/>
            <a:chExt cx="1960466" cy="1305358"/>
          </a:xfrm>
        </p:grpSpPr>
        <p:sp>
          <p:nvSpPr>
            <p:cNvPr id="35" name="TextBox 34"/>
            <p:cNvSpPr txBox="1"/>
            <p:nvPr/>
          </p:nvSpPr>
          <p:spPr>
            <a:xfrm>
              <a:off x="1370617" y="524023"/>
              <a:ext cx="1960466" cy="400110"/>
            </a:xfrm>
            <a:prstGeom prst="rect">
              <a:avLst/>
            </a:prstGeom>
            <a:noFill/>
          </p:spPr>
          <p:txBody>
            <a:bodyPr wrap="square" rtlCol="0">
              <a:spAutoFit/>
            </a:bodyPr>
            <a:lstStyle/>
            <a:p>
              <a:pPr algn="ctr"/>
              <a:r>
                <a:rPr lang="en-US" sz="2000" b="1" dirty="0">
                  <a:solidFill>
                    <a:schemeClr val="tx1">
                      <a:lumMod val="95000"/>
                      <a:lumOff val="5000"/>
                    </a:schemeClr>
                  </a:solidFill>
                </a:rPr>
                <a:t>Drainage Area</a:t>
              </a:r>
            </a:p>
          </p:txBody>
        </p:sp>
        <p:cxnSp>
          <p:nvCxnSpPr>
            <p:cNvPr id="59" name="Straight Arrow Connector 58"/>
            <p:cNvCxnSpPr/>
            <p:nvPr/>
          </p:nvCxnSpPr>
          <p:spPr>
            <a:xfrm>
              <a:off x="2260910" y="954113"/>
              <a:ext cx="0" cy="8752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nvGrpSpPr>
          <p:cNvPr id="79" name="Group 78"/>
          <p:cNvGrpSpPr/>
          <p:nvPr/>
        </p:nvGrpSpPr>
        <p:grpSpPr>
          <a:xfrm>
            <a:off x="3254699" y="573494"/>
            <a:ext cx="3619067" cy="1548897"/>
            <a:chOff x="3254692" y="573483"/>
            <a:chExt cx="3619067" cy="1548897"/>
          </a:xfrm>
        </p:grpSpPr>
        <p:sp>
          <p:nvSpPr>
            <p:cNvPr id="15" name="Text Box 7"/>
            <p:cNvSpPr txBox="1">
              <a:spLocks noChangeArrowheads="1"/>
            </p:cNvSpPr>
            <p:nvPr/>
          </p:nvSpPr>
          <p:spPr bwMode="auto">
            <a:xfrm>
              <a:off x="3574855" y="573483"/>
              <a:ext cx="3298904" cy="400110"/>
            </a:xfrm>
            <a:prstGeom prst="rect">
              <a:avLst/>
            </a:prstGeom>
            <a:noFill/>
            <a:ln w="9525">
              <a:noFill/>
              <a:miter lim="800000"/>
              <a:headEnd/>
              <a:tailEnd/>
            </a:ln>
            <a:effectLst/>
          </p:spPr>
          <p:txBody>
            <a:bodyPr>
              <a:spAutoFit/>
            </a:bodyPr>
            <a:lstStyle/>
            <a:p>
              <a:pPr algn="ctr">
                <a:spcBef>
                  <a:spcPct val="50000"/>
                </a:spcBef>
              </a:pPr>
              <a:r>
                <a:rPr lang="en-US" sz="2000" b="1" dirty="0">
                  <a:solidFill>
                    <a:schemeClr val="tx1">
                      <a:lumMod val="95000"/>
                      <a:lumOff val="5000"/>
                    </a:schemeClr>
                  </a:solidFill>
                </a:rPr>
                <a:t>Topographic Divide (Ridges)</a:t>
              </a:r>
            </a:p>
          </p:txBody>
        </p:sp>
        <p:grpSp>
          <p:nvGrpSpPr>
            <p:cNvPr id="70" name="Group 69"/>
            <p:cNvGrpSpPr/>
            <p:nvPr/>
          </p:nvGrpSpPr>
          <p:grpSpPr>
            <a:xfrm>
              <a:off x="3254692" y="1143000"/>
              <a:ext cx="3259027" cy="979380"/>
              <a:chOff x="3254692" y="1143000"/>
              <a:chExt cx="3259027" cy="979380"/>
            </a:xfrm>
          </p:grpSpPr>
          <p:cxnSp>
            <p:nvCxnSpPr>
              <p:cNvPr id="60" name="Straight Arrow Connector 59"/>
              <p:cNvCxnSpPr/>
              <p:nvPr/>
            </p:nvCxnSpPr>
            <p:spPr>
              <a:xfrm flipH="1">
                <a:off x="3254692" y="1143000"/>
                <a:ext cx="1677072" cy="68638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62" name="Straight Arrow Connector 61"/>
              <p:cNvCxnSpPr/>
              <p:nvPr/>
            </p:nvCxnSpPr>
            <p:spPr>
              <a:xfrm>
                <a:off x="4931764" y="1143000"/>
                <a:ext cx="1581955" cy="97938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grpSp>
        <p:nvGrpSpPr>
          <p:cNvPr id="80" name="Group 79"/>
          <p:cNvGrpSpPr/>
          <p:nvPr/>
        </p:nvGrpSpPr>
        <p:grpSpPr>
          <a:xfrm>
            <a:off x="4792605" y="3296701"/>
            <a:ext cx="5181762" cy="400110"/>
            <a:chOff x="4792605" y="3296701"/>
            <a:chExt cx="5181762" cy="400110"/>
          </a:xfrm>
        </p:grpSpPr>
        <p:sp>
          <p:nvSpPr>
            <p:cNvPr id="56" name="TextBox 55"/>
            <p:cNvSpPr txBox="1"/>
            <p:nvPr/>
          </p:nvSpPr>
          <p:spPr>
            <a:xfrm>
              <a:off x="6597862" y="3296701"/>
              <a:ext cx="3376505" cy="400110"/>
            </a:xfrm>
            <a:prstGeom prst="rect">
              <a:avLst/>
            </a:prstGeom>
            <a:noFill/>
          </p:spPr>
          <p:txBody>
            <a:bodyPr wrap="square" rtlCol="0">
              <a:spAutoFit/>
            </a:bodyPr>
            <a:lstStyle/>
            <a:p>
              <a:pPr algn="ctr"/>
              <a:r>
                <a:rPr lang="en-US" sz="2000" b="1" dirty="0">
                  <a:solidFill>
                    <a:schemeClr val="tx1">
                      <a:lumMod val="95000"/>
                      <a:lumOff val="5000"/>
                    </a:schemeClr>
                  </a:solidFill>
                </a:rPr>
                <a:t>Stream/fixed body of water</a:t>
              </a:r>
            </a:p>
          </p:txBody>
        </p:sp>
        <p:cxnSp>
          <p:nvCxnSpPr>
            <p:cNvPr id="75" name="Straight Arrow Connector 74"/>
            <p:cNvCxnSpPr/>
            <p:nvPr/>
          </p:nvCxnSpPr>
          <p:spPr>
            <a:xfrm flipH="1">
              <a:off x="4792605" y="3541327"/>
              <a:ext cx="1805257"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nvGrpSpPr>
          <p:cNvPr id="3" name="Group 2"/>
          <p:cNvGrpSpPr/>
          <p:nvPr/>
        </p:nvGrpSpPr>
        <p:grpSpPr>
          <a:xfrm>
            <a:off x="0" y="5943600"/>
            <a:ext cx="9526454" cy="707886"/>
            <a:chOff x="0" y="5943600"/>
            <a:chExt cx="9526454" cy="707886"/>
          </a:xfrm>
          <a:solidFill>
            <a:schemeClr val="tx2">
              <a:lumMod val="60000"/>
              <a:lumOff val="40000"/>
            </a:schemeClr>
          </a:solidFill>
        </p:grpSpPr>
        <p:sp>
          <p:nvSpPr>
            <p:cNvPr id="22" name="TextBox 21"/>
            <p:cNvSpPr txBox="1"/>
            <p:nvPr/>
          </p:nvSpPr>
          <p:spPr>
            <a:xfrm>
              <a:off x="0" y="5943600"/>
              <a:ext cx="8274848" cy="707886"/>
            </a:xfrm>
            <a:prstGeom prst="rect">
              <a:avLst/>
            </a:prstGeom>
            <a:grp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4000" b="1" dirty="0">
                  <a:solidFill>
                    <a:schemeClr val="bg1"/>
                  </a:solidFill>
                  <a:effectLst>
                    <a:glow rad="101600">
                      <a:schemeClr val="accent2">
                        <a:satMod val="175000"/>
                        <a:alpha val="40000"/>
                      </a:schemeClr>
                    </a:glow>
                  </a:effectLst>
                </a:rPr>
                <a:t>WATERSHED COMPONENTS</a:t>
              </a:r>
            </a:p>
          </p:txBody>
        </p:sp>
        <p:sp>
          <p:nvSpPr>
            <p:cNvPr id="38" name="Rounded Rectangle 37"/>
            <p:cNvSpPr/>
            <p:nvPr/>
          </p:nvSpPr>
          <p:spPr bwMode="auto">
            <a:xfrm>
              <a:off x="8815933" y="6114959"/>
              <a:ext cx="337545" cy="365168"/>
            </a:xfrm>
            <a:prstGeom prst="roundRect">
              <a:avLst/>
            </a:prstGeom>
            <a:grp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dirty="0"/>
            </a:p>
          </p:txBody>
        </p:sp>
        <p:sp>
          <p:nvSpPr>
            <p:cNvPr id="39" name="Rounded Rectangle 38"/>
            <p:cNvSpPr/>
            <p:nvPr/>
          </p:nvSpPr>
          <p:spPr bwMode="auto">
            <a:xfrm>
              <a:off x="8429444" y="6116617"/>
              <a:ext cx="337545" cy="365168"/>
            </a:xfrm>
            <a:prstGeom prst="roundRect">
              <a:avLst/>
            </a:prstGeom>
            <a:grp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dirty="0"/>
            </a:p>
          </p:txBody>
        </p:sp>
        <p:sp>
          <p:nvSpPr>
            <p:cNvPr id="41" name="Rounded Rectangle 40"/>
            <p:cNvSpPr/>
            <p:nvPr/>
          </p:nvSpPr>
          <p:spPr bwMode="auto">
            <a:xfrm>
              <a:off x="9188909" y="6124923"/>
              <a:ext cx="337545" cy="365168"/>
            </a:xfrm>
            <a:prstGeom prst="roundRect">
              <a:avLst/>
            </a:prstGeom>
            <a:grp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dirty="0"/>
            </a:p>
          </p:txBody>
        </p:sp>
      </p:grpSp>
    </p:spTree>
    <p:extLst>
      <p:ext uri="{BB962C8B-B14F-4D97-AF65-F5344CB8AC3E}">
        <p14:creationId xmlns:p14="http://schemas.microsoft.com/office/powerpoint/2010/main" val="274326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anim calcmode="lin" valueType="num">
                                      <p:cBhvr>
                                        <p:cTn id="8" dur="1000" fill="hold"/>
                                        <p:tgtEl>
                                          <p:spTgt spid="79"/>
                                        </p:tgtEl>
                                        <p:attrNameLst>
                                          <p:attrName>ppt_x</p:attrName>
                                        </p:attrNameLst>
                                      </p:cBhvr>
                                      <p:tavLst>
                                        <p:tav tm="0">
                                          <p:val>
                                            <p:strVal val="#ppt_x"/>
                                          </p:val>
                                        </p:tav>
                                        <p:tav tm="100000">
                                          <p:val>
                                            <p:strVal val="#ppt_x"/>
                                          </p:val>
                                        </p:tav>
                                      </p:tavLst>
                                    </p:anim>
                                    <p:anim calcmode="lin" valueType="num">
                                      <p:cBhvr>
                                        <p:cTn id="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1000"/>
                                        <p:tgtEl>
                                          <p:spTgt spid="80"/>
                                        </p:tgtEl>
                                      </p:cBhvr>
                                    </p:animEffect>
                                    <p:anim calcmode="lin" valueType="num">
                                      <p:cBhvr>
                                        <p:cTn id="22" dur="1000" fill="hold"/>
                                        <p:tgtEl>
                                          <p:spTgt spid="80"/>
                                        </p:tgtEl>
                                        <p:attrNameLst>
                                          <p:attrName>ppt_x</p:attrName>
                                        </p:attrNameLst>
                                      </p:cBhvr>
                                      <p:tavLst>
                                        <p:tav tm="0">
                                          <p:val>
                                            <p:strVal val="#ppt_x"/>
                                          </p:val>
                                        </p:tav>
                                        <p:tav tm="100000">
                                          <p:val>
                                            <p:strVal val="#ppt_x"/>
                                          </p:val>
                                        </p:tav>
                                      </p:tavLst>
                                    </p:anim>
                                    <p:anim calcmode="lin" valueType="num">
                                      <p:cBhvr>
                                        <p:cTn id="2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cTn>
                              </p:par>
                              <p:par>
                                <p:cTn id="31" presetID="0" presetClass="path" presetSubtype="0" accel="50000" decel="50000" fill="hold" grpId="0" nodeType="withEffect">
                                  <p:stCondLst>
                                    <p:cond delay="0"/>
                                  </p:stCondLst>
                                  <p:childTnLst>
                                    <p:animMotion origin="layout" path="M -7.81739E-7 2.67345E-6 C 0.01657 0.00069 0.03315 0.00093 0.04972 0.00208 C 0.05816 0.00278 0.06301 0.01596 0.0713 0.01596 " pathEditMode="relative" ptsTypes="ffA">
                                      <p:cBhvr>
                                        <p:cTn id="32" dur="1000" fill="hold"/>
                                        <p:tgtEl>
                                          <p:spTgt spid="48"/>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2.69543E-6 1.54487E-6 C -0.00891 0.00462 -0.01798 0.00578 -0.02689 0.00994 C -0.03283 0.01573 -0.03689 0.02428 -0.04174 0.03191 C -0.0433 0.0414 -0.04143 0.03862 -0.04581 0.04186 " pathEditMode="relative" ptsTypes="fffA">
                                      <p:cBhvr>
                                        <p:cTn id="34" dur="1000" fill="hold"/>
                                        <p:tgtEl>
                                          <p:spTgt spid="47"/>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00063 0.00093 C 0.00876 0.00509 0.00813 0.01203 0.01407 0.02082 C 0.01955 0.02891 0.02345 0.03862 0.02893 0.04672 C 0.0294 0.04857 0.03018 0.0525 0.03018 0.0525 " pathEditMode="relative" ptsTypes="fffA">
                                      <p:cBhvr>
                                        <p:cTn id="36" dur="1000" fill="hold"/>
                                        <p:tgtEl>
                                          <p:spTgt spid="49"/>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3.65228E-6 1.3876E-7 C -0.00453 0.00208 -0.00625 0.00578 -0.01079 0.00786 C -0.0161 0.01295 -0.01939 0.01896 -0.02564 0.02174 C -0.03236 0.03237 -0.0469 0.037 -0.05644 0.04162 C -0.05816 0.04255 -0.06004 0.04301 -0.06191 0.04371 C -0.06457 0.04486 -0.06989 0.04764 -0.06989 0.04764 C -0.07708 0.05781 -0.06785 0.04579 -0.07661 0.05365 C -0.08052 0.05712 -0.08271 0.06128 -0.0874 0.06359 C -0.0899 0.06914 -0.0924 0.07285 -0.09553 0.07747 " pathEditMode="relative" ptsTypes="ffffffffA">
                                      <p:cBhvr>
                                        <p:cTn id="38" dur="1000" fill="hold"/>
                                        <p:tgtEl>
                                          <p:spTgt spid="46"/>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5.56598E-6 1.3876E-7 C 0.00046 0.0074 -5.56598E-6 0.01827 0.00265 0.0259 C 0.0064 0.037 0.01453 0.0407 0.02141 0.04579 C 0.0308 0.05273 0.0408 0.06105 0.04971 0.06961 C 0.05315 0.07724 0.05237 0.07331 0.05237 0.08163 " pathEditMode="relative" ptsTypes="ffffA">
                                      <p:cBhvr>
                                        <p:cTn id="40" dur="1000" fill="hold"/>
                                        <p:tgtEl>
                                          <p:spTgt spid="50"/>
                                        </p:tgtEl>
                                        <p:attrNameLst>
                                          <p:attrName>ppt_x</p:attrName>
                                          <p:attrName>ppt_y</p:attrName>
                                        </p:attrNameLst>
                                      </p:cBhvr>
                                    </p:animMotion>
                                  </p:childTnLst>
                                </p:cTn>
                              </p:par>
                              <p:par>
                                <p:cTn id="41" presetID="0" presetClass="path" presetSubtype="0" accel="50000" decel="50000" fill="hold" grpId="0" nodeType="withEffect">
                                  <p:stCondLst>
                                    <p:cond delay="0"/>
                                  </p:stCondLst>
                                  <p:childTnLst>
                                    <p:animMotion origin="layout" path="M 0 0 C -0.00563 0.00578 -0.01141 0.00602 -0.01751 0.00995 C -0.03299 0.01989 -0.0444 0.0222 -0.06191 0.02405 C -0.07473 0.02752 -0.08708 0.03377 -0.09944 0.03978 C -0.10553 0.04279 -0.11069 0.04764 -0.11695 0.04973 C -0.12164 0.05713 -0.12945 0.05828 -0.13571 0.06175 C -0.14024 0.068 -0.14525 0.06776 -0.15056 0.0717 C -0.15197 0.07285 -0.15322 0.0747 -0.15463 0.07563 C -0.15713 0.07725 -0.1626 0.07956 -0.1626 0.07956 C -0.16948 0.08927 -0.18214 0.09089 -0.1909 0.09552 C -0.19168 0.09899 -0.19434 0.1124 -0.19496 0.11332 C -0.19715 0.11656 -0.20169 0.12327 -0.20169 0.12327 " pathEditMode="relative" ptsTypes="fffffffffffA">
                                      <p:cBhvr>
                                        <p:cTn id="42" dur="1000" fill="hold"/>
                                        <p:tgtEl>
                                          <p:spTgt spid="51"/>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2.52033E-6 -3.80204E-6 C 0.02235 0.00578 0.04315 0.02105 0.06441 0.03192 C 0.06848 0.034 0.07254 0.03932 0.07661 0.04186 C 0.08161 0.0451 0.0874 0.04741 0.09271 0.04972 C 0.09865 0.05551 0.10459 0.06036 0.11147 0.0636 C 0.11444 0.07031 0.11694 0.07239 0.12085 0.07748 C 0.12648 0.08465 0.12773 0.09043 0.1343 0.09343 C 0.13774 0.09806 0.13915 0.1013 0.14368 0.10338 C 0.15103 0.11078 0.15697 0.11517 0.16526 0.11934 C 0.17104 0.12789 0.17761 0.13737 0.18543 0.14131 C 0.19027 0.15194 0.19371 0.14686 0.20028 0.15703 C 0.20403 0.16305 0.20184 0.16004 0.207 0.16513 C 0.20935 0.17669 0.20622 0.16698 0.21232 0.17299 C 0.21732 0.17785 0.22232 0.18548 0.22717 0.19103 C 0.22967 0.1938 0.23249 0.19635 0.23514 0.19889 C 0.23655 0.20028 0.23921 0.20282 0.23921 0.20282 C 0.24624 0.21878 0.23702 0.19959 0.24593 0.21277 C 0.25203 0.22179 0.24468 0.21693 0.25265 0.22063 C 0.25875 0.23011 0.26719 0.23289 0.27548 0.23659 C 0.28064 0.24168 0.2858 0.24399 0.29033 0.25046 C 0.29252 0.2537 0.29706 0.26041 0.29706 0.26041 C 0.29846 0.26712 0.29987 0.27359 0.30097 0.2803 C 0.3005 0.28492 0.30065 0.28978 0.29972 0.2944 C 0.29706 0.30759 0.27611 0.30574 0.27142 0.3062 C 0.26188 0.3099 0.25594 0.32216 0.24718 0.32609 C 0.24546 0.33002 0.24108 0.33349 0.24187 0.33811 C 0.24234 0.34066 0.24187 0.34436 0.24327 0.34598 C 0.24499 0.34806 0.24765 0.3476 0.25 0.34806 C 0.25484 0.34898 0.25985 0.34922 0.26469 0.34991 C 0.29018 0.36286 0.32301 0.37142 0.34943 0.37373 C 0.35881 0.37627 0.3682 0.37951 0.37758 0.38182 C 0.38336 0.38321 0.39509 0.38576 0.39509 0.38576 C 0.40572 0.39131 0.41745 0.39131 0.4287 0.39362 C 0.44184 0.39616 0.45466 0.40194 0.46763 0.40564 C 0.48061 0.40934 0.49452 0.41143 0.50672 0.41952 " pathEditMode="relative" ptsTypes="ffffffffffffffffffffffffffffffffffA">
                                      <p:cBhvr>
                                        <p:cTn id="44" dur="5000" fill="hold"/>
                                        <p:tgtEl>
                                          <p:spTgt spid="44"/>
                                        </p:tgtEl>
                                        <p:attrNameLst>
                                          <p:attrName>ppt_x</p:attrName>
                                          <p:attrName>ppt_y</p:attrName>
                                        </p:attrNameLst>
                                      </p:cBhvr>
                                    </p:animMotion>
                                  </p:childTnLst>
                                </p:cTn>
                              </p:par>
                              <p:par>
                                <p:cTn id="45" presetID="10" presetClass="entr" presetSubtype="0" repeatCount="indefinite" fill="remove"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2000"/>
                                        <p:tgtEl>
                                          <p:spTgt spid="54"/>
                                        </p:tgtEl>
                                      </p:cBhvr>
                                    </p:animEffect>
                                  </p:childTnLst>
                                </p:cTn>
                              </p:par>
                              <p:par>
                                <p:cTn id="48" presetID="8" presetClass="emph" presetSubtype="0" repeatCount="indefinite" fill="hold" grpId="0" nodeType="withEffect">
                                  <p:stCondLst>
                                    <p:cond delay="0"/>
                                  </p:stCondLst>
                                  <p:childTnLst>
                                    <p:animRot by="21600000">
                                      <p:cBhvr>
                                        <p:cTn id="49" dur="2000" fill="hold"/>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8" grpId="0" animBg="1"/>
      <p:bldP spid="49" grpId="0" animBg="1"/>
      <p:bldP spid="50" grpId="0" animBg="1"/>
      <p:bldP spid="51" grpId="0" animBg="1"/>
      <p:bldP spid="55" grpId="0" animBg="1"/>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snaboitiz.com/wp-content/gallery/gallery/i_Square_Ambuklao%20environment.jpg"/>
          <p:cNvPicPr>
            <a:picLocks noChangeAspect="1" noChangeArrowheads="1"/>
          </p:cNvPicPr>
          <p:nvPr/>
        </p:nvPicPr>
        <p:blipFill>
          <a:blip r:embed="rId3"/>
          <a:srcRect/>
          <a:stretch>
            <a:fillRect/>
          </a:stretch>
        </p:blipFill>
        <p:spPr bwMode="auto">
          <a:xfrm>
            <a:off x="0" y="0"/>
            <a:ext cx="10150475" cy="6857999"/>
          </a:xfrm>
          <a:prstGeom prst="rect">
            <a:avLst/>
          </a:prstGeom>
          <a:noFill/>
        </p:spPr>
      </p:pic>
      <p:sp>
        <p:nvSpPr>
          <p:cNvPr id="4" name="Slide Number Placeholder 3"/>
          <p:cNvSpPr>
            <a:spLocks noGrp="1"/>
          </p:cNvSpPr>
          <p:nvPr>
            <p:ph type="sldNum" sz="quarter" idx="12"/>
          </p:nvPr>
        </p:nvSpPr>
        <p:spPr/>
        <p:txBody>
          <a:bodyPr/>
          <a:lstStyle/>
          <a:p>
            <a:pPr>
              <a:defRPr/>
            </a:pPr>
            <a:fld id="{B6997066-E5AE-4B74-8D45-CBF44BBE0610}" type="slidenum">
              <a:rPr lang="en-US" smtClean="0"/>
              <a:pPr>
                <a:defRPr/>
              </a:pPr>
              <a:t>4</a:t>
            </a:fld>
            <a:endParaRPr lang="en-US"/>
          </a:p>
        </p:txBody>
      </p:sp>
      <p:sp>
        <p:nvSpPr>
          <p:cNvPr id="9" name="TextBox 8"/>
          <p:cNvSpPr txBox="1"/>
          <p:nvPr/>
        </p:nvSpPr>
        <p:spPr>
          <a:xfrm>
            <a:off x="503237" y="1"/>
            <a:ext cx="7848600" cy="276999"/>
          </a:xfrm>
          <a:prstGeom prst="rect">
            <a:avLst/>
          </a:prstGeom>
          <a:noFill/>
        </p:spPr>
        <p:txBody>
          <a:bodyPr wrap="square" rtlCol="0">
            <a:spAutoFit/>
          </a:bodyPr>
          <a:lstStyle/>
          <a:p>
            <a:r>
              <a:rPr lang="en-US" sz="1200" dirty="0" err="1"/>
              <a:t>Ambuklao-Binga</a:t>
            </a:r>
            <a:r>
              <a:rPr lang="en-US" sz="1200" dirty="0"/>
              <a:t> Watershed Forest Reserve, </a:t>
            </a:r>
            <a:r>
              <a:rPr lang="en-US" sz="1200" dirty="0" err="1"/>
              <a:t>Atok</a:t>
            </a:r>
            <a:r>
              <a:rPr lang="en-US" sz="1200" dirty="0"/>
              <a:t>, </a:t>
            </a:r>
            <a:r>
              <a:rPr lang="en-US" sz="1200" dirty="0" err="1"/>
              <a:t>Bokod</a:t>
            </a:r>
            <a:r>
              <a:rPr lang="en-US" sz="1200" dirty="0"/>
              <a:t> (</a:t>
            </a:r>
            <a:r>
              <a:rPr lang="en-US" sz="1200" dirty="0" err="1"/>
              <a:t>Ambuklao-Binga</a:t>
            </a:r>
            <a:r>
              <a:rPr lang="en-US" sz="1200" dirty="0"/>
              <a:t> Hydroelectric Power Plant)</a:t>
            </a:r>
          </a:p>
        </p:txBody>
      </p:sp>
      <p:sp>
        <p:nvSpPr>
          <p:cNvPr id="2" name="Rectangle 1"/>
          <p:cNvSpPr/>
          <p:nvPr/>
        </p:nvSpPr>
        <p:spPr>
          <a:xfrm>
            <a:off x="9751" y="4648200"/>
            <a:ext cx="4798493" cy="584775"/>
          </a:xfrm>
          <a:prstGeom prst="rect">
            <a:avLst/>
          </a:prstGeom>
        </p:spPr>
        <p:txBody>
          <a:bodyPr wrap="none">
            <a:spAutoFit/>
          </a:bodyPr>
          <a:lstStyle/>
          <a:p>
            <a:r>
              <a:rPr lang="en-PH" sz="3200" b="1" dirty="0">
                <a:solidFill>
                  <a:schemeClr val="bg1"/>
                </a:solidFill>
                <a:effectLst>
                  <a:glow rad="101600">
                    <a:schemeClr val="accent5">
                      <a:satMod val="175000"/>
                      <a:alpha val="40000"/>
                    </a:schemeClr>
                  </a:glow>
                  <a:outerShdw blurRad="50800" dist="38100" dir="5400000" algn="t" rotWithShape="0">
                    <a:prstClr val="black">
                      <a:alpha val="40000"/>
                    </a:prstClr>
                  </a:outerShdw>
                </a:effectLst>
                <a:latin typeface="Helvetica" pitchFamily="34" charset="0"/>
                <a:cs typeface="Helvetica" pitchFamily="34" charset="0"/>
              </a:rPr>
              <a:t>CRITICAL WATERSHED</a:t>
            </a:r>
            <a:endParaRPr lang="en-US" sz="3200" dirty="0"/>
          </a:p>
        </p:txBody>
      </p:sp>
      <p:sp>
        <p:nvSpPr>
          <p:cNvPr id="8" name="Text Box 6"/>
          <p:cNvSpPr txBox="1">
            <a:spLocks noChangeArrowheads="1"/>
          </p:cNvSpPr>
          <p:nvPr/>
        </p:nvSpPr>
        <p:spPr bwMode="auto">
          <a:xfrm>
            <a:off x="0" y="5163456"/>
            <a:ext cx="10150475" cy="1600438"/>
          </a:xfrm>
          <a:prstGeom prst="rect">
            <a:avLst/>
          </a:prstGeom>
          <a:solidFill>
            <a:srgbClr val="CCECFF">
              <a:alpha val="80000"/>
            </a:srgb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just" eaLnBrk="0" hangingPunct="0">
              <a:tabLst>
                <a:tab pos="514350" algn="l"/>
              </a:tabLst>
            </a:pPr>
            <a:r>
              <a:rPr lang="en-US" sz="2000" b="1" dirty="0">
                <a:solidFill>
                  <a:schemeClr val="tx1"/>
                </a:solidFill>
                <a:latin typeface="Arial" pitchFamily="34" charset="0"/>
                <a:cs typeface="Arial" pitchFamily="34" charset="0"/>
              </a:rPr>
              <a:t>A drainage area of a river system supporting existing and proposed hydro-electric power and irrigation works needing immediate rehabilitation as it is being subjected to a fast denudation causing accelerated erosion and destructive floods. It is closed from logging until it is fully rehabilitated (</a:t>
            </a:r>
            <a:r>
              <a:rPr lang="en-US" sz="2000" b="1" i="1" dirty="0">
                <a:solidFill>
                  <a:schemeClr val="tx1"/>
                </a:solidFill>
                <a:latin typeface="Arial" charset="0"/>
              </a:rPr>
              <a:t>PD 705).</a:t>
            </a:r>
            <a:r>
              <a:rPr lang="en-US" sz="2000" b="1" dirty="0">
                <a:solidFill>
                  <a:schemeClr val="tx1"/>
                </a:solidFill>
                <a:latin typeface="Arial" charset="0"/>
              </a:rPr>
              <a:t> </a:t>
            </a:r>
          </a:p>
          <a:p>
            <a:pPr eaLnBrk="0" hangingPunct="0">
              <a:tabLst>
                <a:tab pos="514350" algn="l"/>
              </a:tabLst>
            </a:pPr>
            <a:endParaRPr lang="en-US" b="1" dirty="0">
              <a:solidFill>
                <a:schemeClr val="tx1">
                  <a:lumMod val="85000"/>
                  <a:lumOff val="15000"/>
                </a:schemeClr>
              </a:solidFill>
              <a:latin typeface="Arial" charset="0"/>
            </a:endParaRPr>
          </a:p>
        </p:txBody>
      </p:sp>
    </p:spTree>
    <p:extLst>
      <p:ext uri="{BB962C8B-B14F-4D97-AF65-F5344CB8AC3E}">
        <p14:creationId xmlns:p14="http://schemas.microsoft.com/office/powerpoint/2010/main" val="53491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65611"/>
            <a:ext cx="8504237" cy="707886"/>
          </a:xfrm>
          <a:prstGeom prst="rect">
            <a:avLst/>
          </a:prstGeom>
        </p:spPr>
        <p:txBody>
          <a:bodyPr vert="horz" wrap="square" lIns="0" tIns="0" rIns="0" bIns="0" numCol="1" rtlCol="0" anchor="ctr" anchorCtr="0" compatLnSpc="1">
            <a:prstTxWarp prst="textNoShape">
              <a:avLst/>
            </a:prstTxWarp>
            <a:spAutoFit/>
          </a:bodyPr>
          <a:lstStyle/>
          <a:p>
            <a:pPr marL="691515" algn="ctr"/>
            <a:r>
              <a:rPr lang="en-PH" b="1" spc="-150" dirty="0">
                <a:solidFill>
                  <a:schemeClr val="accent2">
                    <a:lumMod val="75000"/>
                  </a:schemeClr>
                </a:solidFill>
                <a:latin typeface="Helvetica" panose="020B0604020202020204" pitchFamily="34" charset="0"/>
                <a:ea typeface="GulimChe" panose="020B0609000101010101" pitchFamily="49" charset="-127"/>
                <a:cs typeface="Helvetica" panose="020B0604020202020204" pitchFamily="34" charset="0"/>
              </a:rPr>
              <a:t>Classification of  Watersheds</a:t>
            </a:r>
            <a:endParaRPr b="1" spc="-5" dirty="0">
              <a:solidFill>
                <a:schemeClr val="accent2">
                  <a:lumMod val="75000"/>
                </a:schemeClr>
              </a:solidFill>
              <a:latin typeface="Helvetica" panose="020B0604020202020204" pitchFamily="34" charset="0"/>
              <a:ea typeface="GulimChe" panose="020B0609000101010101" pitchFamily="49" charset="-127"/>
              <a:cs typeface="Helvetica" panose="020B0604020202020204" pitchFamily="34" charset="0"/>
            </a:endParaRPr>
          </a:p>
        </p:txBody>
      </p:sp>
      <p:graphicFrame>
        <p:nvGraphicFramePr>
          <p:cNvPr id="9" name="Content Placeholder 8">
            <a:extLst>
              <a:ext uri="{FF2B5EF4-FFF2-40B4-BE49-F238E27FC236}">
                <a16:creationId xmlns:a16="http://schemas.microsoft.com/office/drawing/2014/main" id="{1BD660C2-A749-4045-801B-79F7F97DCAE8}"/>
              </a:ext>
            </a:extLst>
          </p:cNvPr>
          <p:cNvGraphicFramePr>
            <a:graphicFrameLocks noGrp="1"/>
          </p:cNvGraphicFramePr>
          <p:nvPr>
            <p:ph idx="1"/>
            <p:extLst>
              <p:ext uri="{D42A27DB-BD31-4B8C-83A1-F6EECF244321}">
                <p14:modId xmlns:p14="http://schemas.microsoft.com/office/powerpoint/2010/main" val="3411297526"/>
              </p:ext>
            </p:extLst>
          </p:nvPr>
        </p:nvGraphicFramePr>
        <p:xfrm>
          <a:off x="350837" y="1752600"/>
          <a:ext cx="8915400" cy="2560320"/>
        </p:xfrm>
        <a:graphic>
          <a:graphicData uri="http://schemas.openxmlformats.org/drawingml/2006/table">
            <a:tbl>
              <a:tblPr firstRow="1" bandRow="1">
                <a:tableStyleId>{5C22544A-7EE6-4342-B048-85BDC9FD1C3A}</a:tableStyleId>
              </a:tblPr>
              <a:tblGrid>
                <a:gridCol w="1847335">
                  <a:extLst>
                    <a:ext uri="{9D8B030D-6E8A-4147-A177-3AD203B41FA5}">
                      <a16:colId xmlns:a16="http://schemas.microsoft.com/office/drawing/2014/main" val="4254770723"/>
                    </a:ext>
                  </a:extLst>
                </a:gridCol>
                <a:gridCol w="7068065">
                  <a:extLst>
                    <a:ext uri="{9D8B030D-6E8A-4147-A177-3AD203B41FA5}">
                      <a16:colId xmlns:a16="http://schemas.microsoft.com/office/drawing/2014/main" val="1342507776"/>
                    </a:ext>
                  </a:extLst>
                </a:gridCol>
              </a:tblGrid>
              <a:tr h="370840">
                <a:tc>
                  <a:txBody>
                    <a:bodyPr/>
                    <a:lstStyle/>
                    <a:p>
                      <a:pPr algn="ctr"/>
                      <a:r>
                        <a:rPr lang="en-PH" sz="3600" dirty="0"/>
                        <a:t>Size</a:t>
                      </a:r>
                    </a:p>
                  </a:txBody>
                  <a:tcPr>
                    <a:solidFill>
                      <a:schemeClr val="accent2"/>
                    </a:solidFill>
                  </a:tcPr>
                </a:tc>
                <a:tc>
                  <a:txBody>
                    <a:bodyPr/>
                    <a:lstStyle/>
                    <a:p>
                      <a:pPr algn="ctr"/>
                      <a:r>
                        <a:rPr lang="en-PH" sz="3600" dirty="0"/>
                        <a:t>Area</a:t>
                      </a:r>
                    </a:p>
                  </a:txBody>
                  <a:tcPr>
                    <a:solidFill>
                      <a:schemeClr val="accent2"/>
                    </a:solidFill>
                  </a:tcPr>
                </a:tc>
                <a:extLst>
                  <a:ext uri="{0D108BD9-81ED-4DB2-BD59-A6C34878D82A}">
                    <a16:rowId xmlns:a16="http://schemas.microsoft.com/office/drawing/2014/main" val="553221192"/>
                  </a:ext>
                </a:extLst>
              </a:tr>
              <a:tr h="370840">
                <a:tc>
                  <a:txBody>
                    <a:bodyPr/>
                    <a:lstStyle/>
                    <a:p>
                      <a:r>
                        <a:rPr lang="en-PH" sz="3600" dirty="0"/>
                        <a:t>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atin typeface="+mn-lt"/>
                          <a:cs typeface="Calibri"/>
                        </a:rPr>
                        <a:t>More than 1</a:t>
                      </a:r>
                      <a:r>
                        <a:rPr lang="en-US" sz="3600" spc="-10" dirty="0">
                          <a:latin typeface="+mn-lt"/>
                          <a:cs typeface="Calibri"/>
                        </a:rPr>
                        <a:t>,</a:t>
                      </a:r>
                      <a:r>
                        <a:rPr lang="en-US" sz="3600" dirty="0">
                          <a:latin typeface="+mn-lt"/>
                          <a:cs typeface="Calibri"/>
                        </a:rPr>
                        <a:t>000</a:t>
                      </a:r>
                      <a:r>
                        <a:rPr lang="en-US" sz="3600" spc="-25" dirty="0">
                          <a:latin typeface="+mn-lt"/>
                          <a:cs typeface="Calibri"/>
                        </a:rPr>
                        <a:t> </a:t>
                      </a:r>
                      <a:r>
                        <a:rPr lang="en-US" sz="3600" dirty="0">
                          <a:latin typeface="+mn-lt"/>
                          <a:cs typeface="Calibri"/>
                        </a:rPr>
                        <a:t>k</a:t>
                      </a:r>
                      <a:r>
                        <a:rPr lang="en-US" sz="3600" spc="-5" dirty="0">
                          <a:latin typeface="+mn-lt"/>
                          <a:cs typeface="Calibri"/>
                        </a:rPr>
                        <a:t>m</a:t>
                      </a:r>
                      <a:r>
                        <a:rPr lang="en-US" sz="3600" spc="15" baseline="26143" dirty="0">
                          <a:latin typeface="+mn-lt"/>
                          <a:cs typeface="Calibri"/>
                        </a:rPr>
                        <a:t>2</a:t>
                      </a:r>
                      <a:r>
                        <a:rPr lang="en-US" sz="3600" baseline="26143" dirty="0">
                          <a:latin typeface="+mn-lt"/>
                          <a:cs typeface="Calibri"/>
                        </a:rPr>
                        <a:t> </a:t>
                      </a:r>
                      <a:r>
                        <a:rPr lang="en-US" sz="3600" spc="-5" dirty="0">
                          <a:latin typeface="+mn-lt"/>
                          <a:cs typeface="Calibri"/>
                        </a:rPr>
                        <a:t>(&gt;</a:t>
                      </a:r>
                      <a:r>
                        <a:rPr lang="en-US" sz="3600" dirty="0">
                          <a:latin typeface="+mn-lt"/>
                          <a:cs typeface="Calibri"/>
                        </a:rPr>
                        <a:t>100,000</a:t>
                      </a:r>
                      <a:r>
                        <a:rPr lang="en-US" sz="3600" spc="-50" dirty="0">
                          <a:latin typeface="+mn-lt"/>
                          <a:cs typeface="Calibri"/>
                        </a:rPr>
                        <a:t> </a:t>
                      </a:r>
                      <a:r>
                        <a:rPr lang="en-US" sz="3600" spc="-5" dirty="0">
                          <a:latin typeface="+mn-lt"/>
                          <a:cs typeface="Calibri"/>
                        </a:rPr>
                        <a:t>ha)</a:t>
                      </a:r>
                      <a:endParaRPr lang="en-US" sz="3600" dirty="0">
                        <a:latin typeface="+mn-lt"/>
                        <a:cs typeface="Calibri"/>
                      </a:endParaRPr>
                    </a:p>
                  </a:txBody>
                  <a:tcPr/>
                </a:tc>
                <a:extLst>
                  <a:ext uri="{0D108BD9-81ED-4DB2-BD59-A6C34878D82A}">
                    <a16:rowId xmlns:a16="http://schemas.microsoft.com/office/drawing/2014/main" val="1124344733"/>
                  </a:ext>
                </a:extLst>
              </a:tr>
              <a:tr h="370840">
                <a:tc>
                  <a:txBody>
                    <a:bodyPr/>
                    <a:lstStyle/>
                    <a:p>
                      <a:r>
                        <a:rPr lang="en-PH" sz="3600" dirty="0"/>
                        <a:t>Medium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3600" dirty="0">
                          <a:latin typeface="+mn-lt"/>
                          <a:cs typeface="Calibri"/>
                        </a:rPr>
                        <a:t>100</a:t>
                      </a:r>
                      <a:r>
                        <a:rPr lang="nb-NO" sz="3600" spc="-30" dirty="0">
                          <a:latin typeface="+mn-lt"/>
                          <a:cs typeface="Calibri"/>
                        </a:rPr>
                        <a:t> </a:t>
                      </a:r>
                      <a:r>
                        <a:rPr lang="nb-NO" sz="3600" spc="-25" dirty="0">
                          <a:latin typeface="+mn-lt"/>
                          <a:cs typeface="Calibri"/>
                        </a:rPr>
                        <a:t>t</a:t>
                      </a:r>
                      <a:r>
                        <a:rPr lang="nb-NO" sz="3600" dirty="0">
                          <a:latin typeface="+mn-lt"/>
                          <a:cs typeface="Calibri"/>
                        </a:rPr>
                        <a:t>o </a:t>
                      </a:r>
                      <a:r>
                        <a:rPr lang="nb-NO" sz="3600" spc="-10" dirty="0">
                          <a:latin typeface="+mn-lt"/>
                          <a:cs typeface="Calibri"/>
                        </a:rPr>
                        <a:t>5</a:t>
                      </a:r>
                      <a:r>
                        <a:rPr lang="nb-NO" sz="3600" dirty="0">
                          <a:latin typeface="+mn-lt"/>
                          <a:cs typeface="Calibri"/>
                        </a:rPr>
                        <a:t>00</a:t>
                      </a:r>
                      <a:r>
                        <a:rPr lang="nb-NO" sz="3600" spc="-30" dirty="0">
                          <a:latin typeface="+mn-lt"/>
                          <a:cs typeface="Calibri"/>
                        </a:rPr>
                        <a:t> </a:t>
                      </a:r>
                      <a:r>
                        <a:rPr lang="nb-NO" sz="3600" dirty="0">
                          <a:latin typeface="+mn-lt"/>
                          <a:cs typeface="Calibri"/>
                        </a:rPr>
                        <a:t>k</a:t>
                      </a:r>
                      <a:r>
                        <a:rPr lang="nb-NO" sz="3600" spc="-10" dirty="0">
                          <a:latin typeface="+mn-lt"/>
                          <a:cs typeface="Calibri"/>
                        </a:rPr>
                        <a:t>m</a:t>
                      </a:r>
                      <a:r>
                        <a:rPr lang="nb-NO" sz="3600" spc="22" baseline="26143" dirty="0">
                          <a:latin typeface="+mn-lt"/>
                          <a:cs typeface="Calibri"/>
                        </a:rPr>
                        <a:t>2</a:t>
                      </a:r>
                      <a:r>
                        <a:rPr lang="nb-NO" sz="3600" spc="15" baseline="26143" dirty="0">
                          <a:latin typeface="+mn-lt"/>
                          <a:cs typeface="Calibri"/>
                        </a:rPr>
                        <a:t> </a:t>
                      </a:r>
                      <a:r>
                        <a:rPr lang="nb-NO" sz="3600" spc="-5" dirty="0">
                          <a:latin typeface="+mn-lt"/>
                          <a:cs typeface="Calibri"/>
                        </a:rPr>
                        <a:t>(10,00</a:t>
                      </a:r>
                      <a:r>
                        <a:rPr lang="nb-NO" sz="3600" dirty="0">
                          <a:latin typeface="+mn-lt"/>
                          <a:cs typeface="Calibri"/>
                        </a:rPr>
                        <a:t>0</a:t>
                      </a:r>
                      <a:r>
                        <a:rPr lang="nb-NO" sz="3600" spc="-50" dirty="0">
                          <a:latin typeface="+mn-lt"/>
                          <a:cs typeface="Calibri"/>
                        </a:rPr>
                        <a:t> </a:t>
                      </a:r>
                      <a:r>
                        <a:rPr lang="nb-NO" sz="3600" dirty="0">
                          <a:latin typeface="+mn-lt"/>
                          <a:cs typeface="Calibri"/>
                        </a:rPr>
                        <a:t>–</a:t>
                      </a:r>
                      <a:r>
                        <a:rPr lang="nb-NO" sz="3600" spc="10" dirty="0">
                          <a:latin typeface="+mn-lt"/>
                          <a:cs typeface="Calibri"/>
                        </a:rPr>
                        <a:t> </a:t>
                      </a:r>
                      <a:r>
                        <a:rPr lang="nb-NO" sz="3600" dirty="0">
                          <a:latin typeface="+mn-lt"/>
                          <a:cs typeface="Calibri"/>
                        </a:rPr>
                        <a:t>50,</a:t>
                      </a:r>
                      <a:r>
                        <a:rPr lang="nb-NO" sz="3600" spc="-10" dirty="0">
                          <a:latin typeface="+mn-lt"/>
                          <a:cs typeface="Calibri"/>
                        </a:rPr>
                        <a:t>0</a:t>
                      </a:r>
                      <a:r>
                        <a:rPr lang="nb-NO" sz="3600" dirty="0">
                          <a:latin typeface="+mn-lt"/>
                          <a:cs typeface="Calibri"/>
                        </a:rPr>
                        <a:t>00</a:t>
                      </a:r>
                      <a:r>
                        <a:rPr lang="nb-NO" sz="3600" spc="-40" dirty="0">
                          <a:latin typeface="+mn-lt"/>
                          <a:cs typeface="Calibri"/>
                        </a:rPr>
                        <a:t> </a:t>
                      </a:r>
                      <a:r>
                        <a:rPr lang="nb-NO" sz="3600" spc="-5" dirty="0">
                          <a:latin typeface="+mn-lt"/>
                          <a:cs typeface="Calibri"/>
                        </a:rPr>
                        <a:t>ha)</a:t>
                      </a:r>
                      <a:endParaRPr lang="nb-NO" sz="3600" dirty="0">
                        <a:latin typeface="+mn-lt"/>
                        <a:cs typeface="Calibri"/>
                      </a:endParaRPr>
                    </a:p>
                  </a:txBody>
                  <a:tcPr/>
                </a:tc>
                <a:extLst>
                  <a:ext uri="{0D108BD9-81ED-4DB2-BD59-A6C34878D82A}">
                    <a16:rowId xmlns:a16="http://schemas.microsoft.com/office/drawing/2014/main" val="3195077196"/>
                  </a:ext>
                </a:extLst>
              </a:tr>
              <a:tr h="370840">
                <a:tc>
                  <a:txBody>
                    <a:bodyPr/>
                    <a:lstStyle/>
                    <a:p>
                      <a:r>
                        <a:rPr lang="en-PH" sz="3600" dirty="0"/>
                        <a:t>Small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atin typeface="+mn-lt"/>
                          <a:cs typeface="Calibri"/>
                        </a:rPr>
                        <a:t>Less than 100</a:t>
                      </a:r>
                      <a:r>
                        <a:rPr lang="en-US" sz="3600" spc="-30" dirty="0">
                          <a:latin typeface="+mn-lt"/>
                          <a:cs typeface="Calibri"/>
                        </a:rPr>
                        <a:t> </a:t>
                      </a:r>
                      <a:r>
                        <a:rPr lang="en-US" sz="3600" dirty="0">
                          <a:latin typeface="+mn-lt"/>
                          <a:cs typeface="Calibri"/>
                        </a:rPr>
                        <a:t>k</a:t>
                      </a:r>
                      <a:r>
                        <a:rPr lang="en-US" sz="3600" spc="-5" dirty="0">
                          <a:latin typeface="+mn-lt"/>
                          <a:cs typeface="Calibri"/>
                        </a:rPr>
                        <a:t>m</a:t>
                      </a:r>
                      <a:r>
                        <a:rPr lang="en-US" sz="3600" spc="15" baseline="26143" dirty="0">
                          <a:latin typeface="+mn-lt"/>
                          <a:cs typeface="Calibri"/>
                        </a:rPr>
                        <a:t>2</a:t>
                      </a:r>
                      <a:r>
                        <a:rPr lang="en-US" sz="3600" baseline="26143" dirty="0">
                          <a:latin typeface="+mn-lt"/>
                          <a:cs typeface="Calibri"/>
                        </a:rPr>
                        <a:t> </a:t>
                      </a:r>
                      <a:r>
                        <a:rPr lang="en-US" sz="3600" spc="-5" dirty="0">
                          <a:latin typeface="+mn-lt"/>
                          <a:cs typeface="Calibri"/>
                        </a:rPr>
                        <a:t>(&lt;</a:t>
                      </a:r>
                      <a:r>
                        <a:rPr lang="en-US" sz="3600" dirty="0">
                          <a:latin typeface="+mn-lt"/>
                          <a:cs typeface="Calibri"/>
                        </a:rPr>
                        <a:t>10,000</a:t>
                      </a:r>
                      <a:r>
                        <a:rPr lang="en-US" sz="3600" spc="-45" dirty="0">
                          <a:latin typeface="+mn-lt"/>
                          <a:cs typeface="Calibri"/>
                        </a:rPr>
                        <a:t> </a:t>
                      </a:r>
                      <a:r>
                        <a:rPr lang="en-US" sz="3600" spc="-5" dirty="0">
                          <a:latin typeface="+mn-lt"/>
                          <a:cs typeface="Calibri"/>
                        </a:rPr>
                        <a:t>ha)</a:t>
                      </a:r>
                      <a:endParaRPr lang="en-US" sz="3600" dirty="0">
                        <a:latin typeface="+mn-lt"/>
                        <a:cs typeface="Calibri"/>
                      </a:endParaRPr>
                    </a:p>
                  </a:txBody>
                  <a:tcPr/>
                </a:tc>
                <a:extLst>
                  <a:ext uri="{0D108BD9-81ED-4DB2-BD59-A6C34878D82A}">
                    <a16:rowId xmlns:a16="http://schemas.microsoft.com/office/drawing/2014/main" val="2897040214"/>
                  </a:ext>
                </a:extLst>
              </a:tr>
            </a:tbl>
          </a:graphicData>
        </a:graphic>
      </p:graphicFrame>
    </p:spTree>
    <p:extLst>
      <p:ext uri="{BB962C8B-B14F-4D97-AF65-F5344CB8AC3E}">
        <p14:creationId xmlns:p14="http://schemas.microsoft.com/office/powerpoint/2010/main" val="1845379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36637" y="975312"/>
            <a:ext cx="5681980" cy="487680"/>
          </a:xfrm>
          <a:prstGeom prst="rect">
            <a:avLst/>
          </a:prstGeom>
        </p:spPr>
        <p:txBody>
          <a:bodyPr vert="horz" wrap="square" lIns="0" tIns="0" rIns="0" bIns="0" rtlCol="0">
            <a:spAutoFit/>
          </a:bodyPr>
          <a:lstStyle/>
          <a:p>
            <a:pPr marL="355600" indent="-342900">
              <a:buFont typeface="Arial"/>
              <a:buChar char="•"/>
              <a:tabLst>
                <a:tab pos="356235" algn="l"/>
              </a:tabLst>
            </a:pPr>
            <a:r>
              <a:rPr sz="3200" dirty="0">
                <a:latin typeface="Calibri"/>
                <a:cs typeface="Calibri"/>
              </a:rPr>
              <a:t>A </a:t>
            </a:r>
            <a:r>
              <a:rPr sz="3200" spc="-35" dirty="0">
                <a:latin typeface="Calibri"/>
                <a:cs typeface="Calibri"/>
              </a:rPr>
              <a:t>w</a:t>
            </a:r>
            <a:r>
              <a:rPr sz="3200" spc="-25" dirty="0">
                <a:latin typeface="Calibri"/>
                <a:cs typeface="Calibri"/>
              </a:rPr>
              <a:t>a</a:t>
            </a:r>
            <a:r>
              <a:rPr sz="3200" spc="-45" dirty="0">
                <a:latin typeface="Calibri"/>
                <a:cs typeface="Calibri"/>
              </a:rPr>
              <a:t>t</a:t>
            </a:r>
            <a:r>
              <a:rPr sz="3200" dirty="0">
                <a:latin typeface="Calibri"/>
                <a:cs typeface="Calibri"/>
              </a:rPr>
              <a:t>e</a:t>
            </a:r>
            <a:r>
              <a:rPr sz="3200" spc="-60" dirty="0">
                <a:latin typeface="Calibri"/>
                <a:cs typeface="Calibri"/>
              </a:rPr>
              <a:t>r</a:t>
            </a:r>
            <a:r>
              <a:rPr sz="3200" spc="-5" dirty="0">
                <a:latin typeface="Calibri"/>
                <a:cs typeface="Calibri"/>
              </a:rPr>
              <a:t>she</a:t>
            </a:r>
            <a:r>
              <a:rPr sz="3200" dirty="0">
                <a:latin typeface="Calibri"/>
                <a:cs typeface="Calibri"/>
              </a:rPr>
              <a:t>d</a:t>
            </a:r>
            <a:r>
              <a:rPr sz="3200" spc="-15" dirty="0">
                <a:latin typeface="Calibri"/>
                <a:cs typeface="Calibri"/>
              </a:rPr>
              <a:t> </a:t>
            </a:r>
            <a:r>
              <a:rPr sz="3200" dirty="0">
                <a:latin typeface="Calibri"/>
                <a:cs typeface="Calibri"/>
              </a:rPr>
              <a:t>with</a:t>
            </a:r>
            <a:r>
              <a:rPr sz="3200" spc="-15" dirty="0">
                <a:latin typeface="Calibri"/>
                <a:cs typeface="Calibri"/>
              </a:rPr>
              <a:t>i</a:t>
            </a:r>
            <a:r>
              <a:rPr sz="3200" dirty="0">
                <a:latin typeface="Calibri"/>
                <a:cs typeface="Calibri"/>
              </a:rPr>
              <a:t>n</a:t>
            </a:r>
            <a:r>
              <a:rPr sz="3200" spc="25" dirty="0">
                <a:latin typeface="Calibri"/>
                <a:cs typeface="Calibri"/>
              </a:rPr>
              <a:t> </a:t>
            </a:r>
            <a:r>
              <a:rPr sz="3200" dirty="0">
                <a:latin typeface="Calibri"/>
                <a:cs typeface="Calibri"/>
              </a:rPr>
              <a:t>a </a:t>
            </a:r>
            <a:r>
              <a:rPr sz="3200" spc="-25" dirty="0">
                <a:latin typeface="Calibri"/>
                <a:cs typeface="Calibri"/>
              </a:rPr>
              <a:t>wa</a:t>
            </a:r>
            <a:r>
              <a:rPr sz="3200" spc="-45" dirty="0">
                <a:latin typeface="Calibri"/>
                <a:cs typeface="Calibri"/>
              </a:rPr>
              <a:t>t</a:t>
            </a:r>
            <a:r>
              <a:rPr sz="3200" dirty="0">
                <a:latin typeface="Calibri"/>
                <a:cs typeface="Calibri"/>
              </a:rPr>
              <a:t>e</a:t>
            </a:r>
            <a:r>
              <a:rPr sz="3200" spc="-60" dirty="0">
                <a:latin typeface="Calibri"/>
                <a:cs typeface="Calibri"/>
              </a:rPr>
              <a:t>r</a:t>
            </a:r>
            <a:r>
              <a:rPr sz="3200" spc="-5" dirty="0">
                <a:latin typeface="Calibri"/>
                <a:cs typeface="Calibri"/>
              </a:rPr>
              <a:t>shed</a:t>
            </a:r>
            <a:endParaRPr sz="3200" dirty="0">
              <a:latin typeface="Calibri"/>
              <a:cs typeface="Calibri"/>
            </a:endParaRPr>
          </a:p>
        </p:txBody>
      </p:sp>
      <p:sp>
        <p:nvSpPr>
          <p:cNvPr id="6" name="TextBox 5">
            <a:extLst>
              <a:ext uri="{FF2B5EF4-FFF2-40B4-BE49-F238E27FC236}">
                <a16:creationId xmlns:a16="http://schemas.microsoft.com/office/drawing/2014/main" id="{E9D34102-199A-436E-A296-C5D19E809170}"/>
              </a:ext>
            </a:extLst>
          </p:cNvPr>
          <p:cNvSpPr txBox="1"/>
          <p:nvPr/>
        </p:nvSpPr>
        <p:spPr>
          <a:xfrm flipH="1">
            <a:off x="258045" y="381000"/>
            <a:ext cx="8627905" cy="707886"/>
          </a:xfrm>
          <a:prstGeom prst="rect">
            <a:avLst/>
          </a:prstGeom>
          <a:noFill/>
        </p:spPr>
        <p:txBody>
          <a:bodyPr wrap="square" rtlCol="0">
            <a:spAutoFit/>
          </a:bodyPr>
          <a:lstStyle/>
          <a:p>
            <a:r>
              <a:rPr lang="en-PH" sz="4000" dirty="0">
                <a:solidFill>
                  <a:schemeClr val="accent2">
                    <a:lumMod val="75000"/>
                  </a:schemeClr>
                </a:solidFill>
                <a:latin typeface="Helvetica" panose="020B0604020202020204" pitchFamily="34" charset="0"/>
                <a:cs typeface="Helvetica" panose="020B0604020202020204" pitchFamily="34" charset="0"/>
              </a:rPr>
              <a:t>What is a </a:t>
            </a:r>
            <a:r>
              <a:rPr lang="en-PH" sz="4000" dirty="0" err="1">
                <a:solidFill>
                  <a:schemeClr val="accent2">
                    <a:lumMod val="75000"/>
                  </a:schemeClr>
                </a:solidFill>
                <a:latin typeface="Helvetica" panose="020B0604020202020204" pitchFamily="34" charset="0"/>
                <a:cs typeface="Helvetica" panose="020B0604020202020204" pitchFamily="34" charset="0"/>
              </a:rPr>
              <a:t>subwatershed</a:t>
            </a:r>
            <a:r>
              <a:rPr lang="en-PH" sz="4000" dirty="0">
                <a:solidFill>
                  <a:schemeClr val="accent2">
                    <a:lumMod val="75000"/>
                  </a:schemeClr>
                </a:solidFill>
                <a:latin typeface="Helvetica" panose="020B0604020202020204" pitchFamily="34" charset="0"/>
                <a:cs typeface="Helvetica" panose="020B0604020202020204" pitchFamily="34" charset="0"/>
              </a:rPr>
              <a:t>?</a:t>
            </a:r>
          </a:p>
        </p:txBody>
      </p:sp>
      <p:pic>
        <p:nvPicPr>
          <p:cNvPr id="151554" name="Picture 2" descr="Image result for watershed and subwatershed">
            <a:extLst>
              <a:ext uri="{FF2B5EF4-FFF2-40B4-BE49-F238E27FC236}">
                <a16:creationId xmlns:a16="http://schemas.microsoft.com/office/drawing/2014/main" id="{6B112D13-CBEF-45AA-8962-5EC90F4FBE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2037" y="1462992"/>
            <a:ext cx="4808254" cy="517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916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452"/>
            <a:ext cx="8047037" cy="788151"/>
          </a:xfrm>
        </p:spPr>
        <p:style>
          <a:lnRef idx="0">
            <a:schemeClr val="accent2"/>
          </a:lnRef>
          <a:fillRef idx="3">
            <a:schemeClr val="accent2"/>
          </a:fillRef>
          <a:effectRef idx="3">
            <a:schemeClr val="accent2"/>
          </a:effectRef>
          <a:fontRef idx="minor">
            <a:schemeClr val="lt1"/>
          </a:fontRef>
        </p:style>
        <p:txBody>
          <a:bodyPr/>
          <a:lstStyle/>
          <a:p>
            <a:r>
              <a:rPr lang="en-US" b="1" dirty="0">
                <a:ln>
                  <a:solidFill>
                    <a:schemeClr val="tx2">
                      <a:lumMod val="60000"/>
                      <a:lumOff val="40000"/>
                    </a:schemeClr>
                  </a:solidFill>
                </a:ln>
              </a:rPr>
              <a:t>Watersheds in the Philippines</a:t>
            </a:r>
          </a:p>
        </p:txBody>
      </p:sp>
      <p:sp>
        <p:nvSpPr>
          <p:cNvPr id="3" name="Content Placeholder 2"/>
          <p:cNvSpPr>
            <a:spLocks noGrp="1"/>
          </p:cNvSpPr>
          <p:nvPr>
            <p:ph idx="1"/>
          </p:nvPr>
        </p:nvSpPr>
        <p:spPr>
          <a:xfrm>
            <a:off x="13380" y="1371600"/>
            <a:ext cx="9065786" cy="4038598"/>
          </a:xfrm>
        </p:spPr>
        <p:txBody>
          <a:bodyPr/>
          <a:lstStyle/>
          <a:p>
            <a:pPr marL="463550" indent="-463550">
              <a:buSzPct val="90000"/>
              <a:buFont typeface="Wingdings" pitchFamily="2" charset="2"/>
              <a:buChar char="q"/>
            </a:pPr>
            <a:r>
              <a:rPr lang="en-US" sz="2400" b="1" dirty="0">
                <a:latin typeface="Times New Roman" pitchFamily="18" charset="0"/>
                <a:cs typeface="Times New Roman" pitchFamily="18" charset="0"/>
              </a:rPr>
              <a:t>2,254 </a:t>
            </a:r>
            <a:r>
              <a:rPr lang="en-US" sz="2400" dirty="0">
                <a:latin typeface="Times New Roman" pitchFamily="18" charset="0"/>
                <a:cs typeface="Times New Roman" pitchFamily="18" charset="0"/>
              </a:rPr>
              <a:t>Ridge-to-Reef Watersheds</a:t>
            </a:r>
          </a:p>
          <a:p>
            <a:pPr marL="463550" indent="-463550">
              <a:buSzPct val="90000"/>
              <a:buFont typeface="Wingdings" pitchFamily="2" charset="2"/>
              <a:buChar char="q"/>
            </a:pPr>
            <a:endParaRPr lang="en-US" sz="1800" dirty="0">
              <a:latin typeface="Times New Roman" pitchFamily="18" charset="0"/>
              <a:cs typeface="Times New Roman" pitchFamily="18" charset="0"/>
            </a:endParaRPr>
          </a:p>
          <a:p>
            <a:pPr marL="519113" indent="-519113">
              <a:buSzPct val="90000"/>
              <a:buFont typeface="Wingdings" pitchFamily="2" charset="2"/>
              <a:buChar char="q"/>
            </a:pPr>
            <a:r>
              <a:rPr lang="en-US" sz="2400" b="1" dirty="0">
                <a:latin typeface="Times New Roman" pitchFamily="18" charset="0"/>
                <a:cs typeface="Times New Roman" pitchFamily="18" charset="0"/>
              </a:rPr>
              <a:t>131</a:t>
            </a:r>
            <a:r>
              <a:rPr lang="en-US" sz="2400" dirty="0">
                <a:latin typeface="Times New Roman" pitchFamily="18" charset="0"/>
                <a:cs typeface="Times New Roman" pitchFamily="18" charset="0"/>
              </a:rPr>
              <a:t> Priority Critical Watershed supporting NIA National Irrigation System (NIS)</a:t>
            </a:r>
          </a:p>
          <a:p>
            <a:pPr marL="519113" indent="-519113">
              <a:buSzPct val="90000"/>
              <a:buFont typeface="Wingdings" pitchFamily="2" charset="2"/>
              <a:buChar char="q"/>
            </a:pPr>
            <a:endParaRPr lang="en-US" sz="2400" dirty="0">
              <a:latin typeface="Times New Roman" pitchFamily="18" charset="0"/>
              <a:cs typeface="Times New Roman" pitchFamily="18" charset="0"/>
            </a:endParaRPr>
          </a:p>
          <a:p>
            <a:pPr marL="519113" indent="-519113">
              <a:buSzPct val="90000"/>
              <a:buFont typeface="Wingdings" pitchFamily="2" charset="2"/>
              <a:buChar char="q"/>
            </a:pPr>
            <a:r>
              <a:rPr lang="en-US" sz="2400" b="1" dirty="0">
                <a:latin typeface="Times New Roman" pitchFamily="18" charset="0"/>
                <a:cs typeface="Times New Roman" pitchFamily="18" charset="0"/>
              </a:rPr>
              <a:t>113 </a:t>
            </a:r>
            <a:r>
              <a:rPr lang="en-US" sz="2400" dirty="0">
                <a:latin typeface="Times New Roman" pitchFamily="18" charset="0"/>
                <a:cs typeface="Times New Roman" pitchFamily="18" charset="0"/>
              </a:rPr>
              <a:t>Proclaimed Watershed Reservation</a:t>
            </a:r>
          </a:p>
          <a:p>
            <a:pPr marL="519113" indent="-519113">
              <a:buSzPct val="90000"/>
              <a:buNone/>
            </a:pPr>
            <a:endParaRPr lang="en-US" sz="1200" dirty="0"/>
          </a:p>
          <a:p>
            <a:pPr marL="463550" indent="-463550">
              <a:buSzPct val="90000"/>
              <a:buNone/>
            </a:pPr>
            <a:endParaRPr lang="en-US" dirty="0"/>
          </a:p>
          <a:p>
            <a:pPr marL="463550" indent="-463550">
              <a:buSzPct val="90000"/>
              <a:buNone/>
            </a:pPr>
            <a:endParaRPr lang="en-US" sz="1000" dirty="0"/>
          </a:p>
          <a:p>
            <a:pPr marL="1377950" lvl="2" indent="-463550">
              <a:buNone/>
            </a:pPr>
            <a:endParaRPr lang="en-US" dirty="0"/>
          </a:p>
        </p:txBody>
      </p:sp>
      <p:sp>
        <p:nvSpPr>
          <p:cNvPr id="6" name="Rounded Rectangle 5"/>
          <p:cNvSpPr/>
          <p:nvPr/>
        </p:nvSpPr>
        <p:spPr bwMode="auto">
          <a:xfrm>
            <a:off x="8585927" y="424213"/>
            <a:ext cx="337545" cy="36516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7" name="Rounded Rectangle 6"/>
          <p:cNvSpPr/>
          <p:nvPr/>
        </p:nvSpPr>
        <p:spPr bwMode="auto">
          <a:xfrm>
            <a:off x="8199437" y="425871"/>
            <a:ext cx="337545" cy="36516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8" name="Rounded Rectangle 7"/>
          <p:cNvSpPr/>
          <p:nvPr/>
        </p:nvSpPr>
        <p:spPr bwMode="auto">
          <a:xfrm>
            <a:off x="8958902" y="434177"/>
            <a:ext cx="337545" cy="365168"/>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358821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Text Box 6"/>
          <p:cNvSpPr txBox="1">
            <a:spLocks noChangeArrowheads="1"/>
          </p:cNvSpPr>
          <p:nvPr/>
        </p:nvSpPr>
        <p:spPr bwMode="auto">
          <a:xfrm>
            <a:off x="503237" y="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p>
        </p:txBody>
      </p:sp>
      <p:sp>
        <p:nvSpPr>
          <p:cNvPr id="75783" name="Rectangle 7"/>
          <p:cNvSpPr>
            <a:spLocks noChangeArrowheads="1"/>
          </p:cNvSpPr>
          <p:nvPr/>
        </p:nvSpPr>
        <p:spPr bwMode="auto">
          <a:xfrm>
            <a:off x="2027237"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en-US" sz="3200" b="1" dirty="0">
              <a:solidFill>
                <a:schemeClr val="bg1"/>
              </a:solidFill>
            </a:endParaRPr>
          </a:p>
        </p:txBody>
      </p:sp>
      <p:sp>
        <p:nvSpPr>
          <p:cNvPr id="75785" name="Text Box 9"/>
          <p:cNvSpPr txBox="1">
            <a:spLocks noChangeArrowheads="1"/>
          </p:cNvSpPr>
          <p:nvPr/>
        </p:nvSpPr>
        <p:spPr bwMode="auto">
          <a:xfrm>
            <a:off x="122237" y="453622"/>
            <a:ext cx="9296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3200" b="1" dirty="0">
                <a:solidFill>
                  <a:schemeClr val="accent2">
                    <a:lumMod val="75000"/>
                  </a:schemeClr>
                </a:solidFill>
                <a:latin typeface="Helvetica" panose="020B0604020202020204" pitchFamily="34" charset="0"/>
                <a:cs typeface="Helvetica" panose="020B0604020202020204" pitchFamily="34" charset="0"/>
              </a:rPr>
              <a:t>Legal Basis in the Integrated Watershed Planning and Management of the</a:t>
            </a:r>
          </a:p>
          <a:p>
            <a:pPr algn="ctr">
              <a:defRPr/>
            </a:pPr>
            <a:r>
              <a:rPr lang="en-US" sz="3200" b="1" dirty="0">
                <a:solidFill>
                  <a:schemeClr val="accent2">
                    <a:lumMod val="75000"/>
                  </a:schemeClr>
                </a:solidFill>
                <a:latin typeface="Helvetica" panose="020B0604020202020204" pitchFamily="34" charset="0"/>
                <a:cs typeface="Helvetica" panose="020B0604020202020204" pitchFamily="34" charset="0"/>
              </a:rPr>
              <a:t> Country’s Watersheds </a:t>
            </a:r>
          </a:p>
        </p:txBody>
      </p:sp>
      <p:sp>
        <p:nvSpPr>
          <p:cNvPr id="19" name="TextBox 18"/>
          <p:cNvSpPr txBox="1"/>
          <p:nvPr/>
        </p:nvSpPr>
        <p:spPr>
          <a:xfrm>
            <a:off x="661281" y="2424040"/>
            <a:ext cx="8604956" cy="2677656"/>
          </a:xfrm>
          <a:prstGeom prst="rect">
            <a:avLst/>
          </a:prstGeom>
          <a:noFill/>
        </p:spPr>
        <p:txBody>
          <a:bodyPr wrap="square" rtlCol="0">
            <a:spAutoFit/>
          </a:bodyPr>
          <a:lstStyle/>
          <a:p>
            <a:pPr marL="457200" indent="-457200">
              <a:buClr>
                <a:srgbClr val="FFC000"/>
              </a:buClr>
              <a:buFont typeface="Wingdings" pitchFamily="2" charset="2"/>
              <a:buChar char="v"/>
            </a:pPr>
            <a:r>
              <a:rPr lang="en-US" sz="2400" b="1" dirty="0"/>
              <a:t>DAO 99-1 </a:t>
            </a:r>
            <a:r>
              <a:rPr lang="en-US" sz="2400" dirty="0"/>
              <a:t>“Adoption  of the Watershed and Ecosystem Management Framework”</a:t>
            </a:r>
          </a:p>
          <a:p>
            <a:pPr marL="457200" indent="-457200">
              <a:buClr>
                <a:srgbClr val="FFC000"/>
              </a:buClr>
              <a:buFont typeface="Wingdings" pitchFamily="2" charset="2"/>
              <a:buChar char="v"/>
            </a:pPr>
            <a:endParaRPr lang="en-US" sz="2400" dirty="0"/>
          </a:p>
          <a:p>
            <a:pPr marL="457200" indent="-457200">
              <a:buClr>
                <a:srgbClr val="FFC000"/>
              </a:buClr>
              <a:buFont typeface="Wingdings" pitchFamily="2" charset="2"/>
              <a:buChar char="v"/>
            </a:pPr>
            <a:r>
              <a:rPr lang="en-US" sz="2400" b="1" dirty="0"/>
              <a:t>DMC 2008-05 </a:t>
            </a:r>
            <a:r>
              <a:rPr lang="en-US" sz="2400" dirty="0"/>
              <a:t>“Guidelines in the Preparation of Integrated Watershed Management Plans” </a:t>
            </a:r>
          </a:p>
          <a:p>
            <a:pPr marL="914400" lvl="1" indent="-457200"/>
            <a:endParaRPr lang="en-US" sz="2400" dirty="0"/>
          </a:p>
          <a:p>
            <a:pPr lvl="2">
              <a:buClr>
                <a:srgbClr val="FFC000"/>
              </a:buClr>
            </a:pPr>
            <a:r>
              <a:rPr lang="en-US" sz="2400" dirty="0"/>
              <a:t>	</a:t>
            </a:r>
          </a:p>
        </p:txBody>
      </p:sp>
    </p:spTree>
    <p:extLst>
      <p:ext uri="{BB962C8B-B14F-4D97-AF65-F5344CB8AC3E}">
        <p14:creationId xmlns:p14="http://schemas.microsoft.com/office/powerpoint/2010/main" val="3067596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2" y="0"/>
            <a:ext cx="10150475"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eaLnBrk="0" fontAlgn="base" hangingPunct="0">
              <a:spcBef>
                <a:spcPct val="0"/>
              </a:spcBef>
              <a:spcAft>
                <a:spcPct val="0"/>
              </a:spcAft>
              <a:defRPr/>
            </a:pPr>
            <a:endParaRPr lang="en-PH">
              <a:solidFill>
                <a:prstClr val="white"/>
              </a:solidFill>
            </a:endParaRPr>
          </a:p>
        </p:txBody>
      </p:sp>
      <p:grpSp>
        <p:nvGrpSpPr>
          <p:cNvPr id="15" name="Group 14"/>
          <p:cNvGrpSpPr/>
          <p:nvPr/>
        </p:nvGrpSpPr>
        <p:grpSpPr>
          <a:xfrm>
            <a:off x="23582" y="-563730"/>
            <a:ext cx="2372464" cy="7478928"/>
            <a:chOff x="-29082" y="-619245"/>
            <a:chExt cx="2362728" cy="8013701"/>
          </a:xfrm>
        </p:grpSpPr>
        <p:grpSp>
          <p:nvGrpSpPr>
            <p:cNvPr id="5" name="Group 4"/>
            <p:cNvGrpSpPr/>
            <p:nvPr/>
          </p:nvGrpSpPr>
          <p:grpSpPr>
            <a:xfrm>
              <a:off x="16307" y="501745"/>
              <a:ext cx="2317339" cy="6357938"/>
              <a:chOff x="-5729" y="468599"/>
              <a:chExt cx="2317339" cy="6357938"/>
            </a:xfrm>
          </p:grpSpPr>
          <p:sp>
            <p:nvSpPr>
              <p:cNvPr id="5124" name="Rectangle 19"/>
              <p:cNvSpPr>
                <a:spLocks noChangeArrowheads="1"/>
              </p:cNvSpPr>
              <p:nvPr/>
            </p:nvSpPr>
            <p:spPr bwMode="auto">
              <a:xfrm>
                <a:off x="-5729" y="468599"/>
                <a:ext cx="2317339" cy="635793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endParaRPr lang="en-US" altLang="en-US" sz="1000">
                  <a:solidFill>
                    <a:srgbClr val="FFFFFF"/>
                  </a:solidFill>
                  <a:latin typeface="Arial" charset="0"/>
                  <a:cs typeface="Arial" panose="020B0604020202020204" pitchFamily="34" charset="0"/>
                </a:endParaRPr>
              </a:p>
            </p:txBody>
          </p:sp>
          <p:sp>
            <p:nvSpPr>
              <p:cNvPr id="5139" name="Rectangle 1271"/>
              <p:cNvSpPr>
                <a:spLocks noChangeArrowheads="1"/>
              </p:cNvSpPr>
              <p:nvPr/>
            </p:nvSpPr>
            <p:spPr bwMode="auto">
              <a:xfrm>
                <a:off x="574814" y="576454"/>
                <a:ext cx="10857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COASTAL</a:t>
                </a:r>
              </a:p>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Ecosystem</a:t>
                </a:r>
              </a:p>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zone</a:t>
                </a:r>
              </a:p>
            </p:txBody>
          </p:sp>
          <p:sp>
            <p:nvSpPr>
              <p:cNvPr id="5149" name="TextBox 1"/>
              <p:cNvSpPr txBox="1">
                <a:spLocks noChangeArrowheads="1"/>
              </p:cNvSpPr>
              <p:nvPr/>
            </p:nvSpPr>
            <p:spPr bwMode="auto">
              <a:xfrm>
                <a:off x="512291" y="1699420"/>
                <a:ext cx="1040661"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dirty="0">
                    <a:solidFill>
                      <a:srgbClr val="000000"/>
                    </a:solidFill>
                    <a:latin typeface="Arial" charset="0"/>
                    <a:cs typeface="Arial" panose="020B0604020202020204" pitchFamily="34" charset="0"/>
                  </a:rPr>
                  <a:t>Settlement</a:t>
                </a:r>
              </a:p>
            </p:txBody>
          </p:sp>
          <p:sp>
            <p:nvSpPr>
              <p:cNvPr id="5150" name="TextBox 29"/>
              <p:cNvSpPr txBox="1">
                <a:spLocks noChangeArrowheads="1"/>
              </p:cNvSpPr>
              <p:nvPr/>
            </p:nvSpPr>
            <p:spPr bwMode="auto">
              <a:xfrm>
                <a:off x="1167895" y="3792542"/>
                <a:ext cx="1040661"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dirty="0">
                    <a:solidFill>
                      <a:srgbClr val="000000"/>
                    </a:solidFill>
                    <a:latin typeface="Arial" charset="0"/>
                    <a:cs typeface="Arial" panose="020B0604020202020204" pitchFamily="34" charset="0"/>
                  </a:rPr>
                  <a:t>Production</a:t>
                </a:r>
              </a:p>
            </p:txBody>
          </p:sp>
          <p:sp>
            <p:nvSpPr>
              <p:cNvPr id="5151" name="TextBox 30"/>
              <p:cNvSpPr txBox="1">
                <a:spLocks noChangeArrowheads="1"/>
              </p:cNvSpPr>
              <p:nvPr/>
            </p:nvSpPr>
            <p:spPr bwMode="auto">
              <a:xfrm>
                <a:off x="122183" y="3806829"/>
                <a:ext cx="990968"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dirty="0">
                    <a:solidFill>
                      <a:srgbClr val="000000"/>
                    </a:solidFill>
                    <a:latin typeface="Arial" charset="0"/>
                    <a:cs typeface="Arial" panose="020B0604020202020204" pitchFamily="34" charset="0"/>
                  </a:rPr>
                  <a:t>Protection</a:t>
                </a:r>
              </a:p>
            </p:txBody>
          </p:sp>
        </p:grpSp>
        <p:pic>
          <p:nvPicPr>
            <p:cNvPr id="5129" name="Picture 2" descr="C:\Users\jcristobal\Desktop\ridge to ree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7162"/>
            <a:stretch/>
          </p:blipFill>
          <p:spPr bwMode="auto">
            <a:xfrm>
              <a:off x="-29082" y="-619245"/>
              <a:ext cx="2361181" cy="801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 name="Picture 2" descr="C:\Users\jcristobal\Desktop\cycle arr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22" y="2689779"/>
            <a:ext cx="73485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5151437" y="881101"/>
            <a:ext cx="2796668" cy="5943157"/>
            <a:chOff x="5087702" y="463688"/>
            <a:chExt cx="2796668" cy="6557013"/>
          </a:xfrm>
        </p:grpSpPr>
        <p:grpSp>
          <p:nvGrpSpPr>
            <p:cNvPr id="13" name="Group 12"/>
            <p:cNvGrpSpPr/>
            <p:nvPr/>
          </p:nvGrpSpPr>
          <p:grpSpPr>
            <a:xfrm>
              <a:off x="5087702" y="463688"/>
              <a:ext cx="2796668" cy="6357938"/>
              <a:chOff x="5115390" y="501650"/>
              <a:chExt cx="2796668" cy="6357938"/>
            </a:xfrm>
          </p:grpSpPr>
          <p:grpSp>
            <p:nvGrpSpPr>
              <p:cNvPr id="7" name="Group 6"/>
              <p:cNvGrpSpPr/>
              <p:nvPr/>
            </p:nvGrpSpPr>
            <p:grpSpPr>
              <a:xfrm>
                <a:off x="5115390" y="501650"/>
                <a:ext cx="2796668" cy="6357938"/>
                <a:chOff x="5115390" y="501650"/>
                <a:chExt cx="2796668" cy="6357938"/>
              </a:xfrm>
            </p:grpSpPr>
            <p:sp>
              <p:nvSpPr>
                <p:cNvPr id="5126" name="Rectangle 27"/>
                <p:cNvSpPr>
                  <a:spLocks noChangeArrowheads="1"/>
                </p:cNvSpPr>
                <p:nvPr/>
              </p:nvSpPr>
              <p:spPr bwMode="auto">
                <a:xfrm>
                  <a:off x="5115390" y="501650"/>
                  <a:ext cx="2796668" cy="63579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endParaRPr lang="en-US" altLang="en-US" sz="1000">
                    <a:solidFill>
                      <a:srgbClr val="FFFFFF"/>
                    </a:solidFill>
                    <a:latin typeface="Arial" charset="0"/>
                    <a:cs typeface="Arial" panose="020B0604020202020204" pitchFamily="34" charset="0"/>
                  </a:endParaRPr>
                </a:p>
              </p:txBody>
            </p:sp>
            <p:sp>
              <p:nvSpPr>
                <p:cNvPr id="5152" name="TextBox 66"/>
                <p:cNvSpPr txBox="1">
                  <a:spLocks noChangeArrowheads="1"/>
                </p:cNvSpPr>
                <p:nvPr/>
              </p:nvSpPr>
              <p:spPr bwMode="auto">
                <a:xfrm>
                  <a:off x="6092066" y="1371602"/>
                  <a:ext cx="730641"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a:solidFill>
                        <a:srgbClr val="000000"/>
                      </a:solidFill>
                      <a:latin typeface="Arial" charset="0"/>
                      <a:cs typeface="Arial" panose="020B0604020202020204" pitchFamily="34" charset="0"/>
                    </a:rPr>
                    <a:t>Tenure</a:t>
                  </a:r>
                </a:p>
              </p:txBody>
            </p:sp>
            <p:sp>
              <p:nvSpPr>
                <p:cNvPr id="5153" name="TextBox 67"/>
                <p:cNvSpPr txBox="1">
                  <a:spLocks noChangeArrowheads="1"/>
                </p:cNvSpPr>
                <p:nvPr/>
              </p:nvSpPr>
              <p:spPr bwMode="auto">
                <a:xfrm>
                  <a:off x="6618488" y="2497143"/>
                  <a:ext cx="1040661"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a:solidFill>
                        <a:srgbClr val="000000"/>
                      </a:solidFill>
                      <a:latin typeface="Arial" charset="0"/>
                      <a:cs typeface="Arial" panose="020B0604020202020204" pitchFamily="34" charset="0"/>
                    </a:rPr>
                    <a:t>Production</a:t>
                  </a:r>
                </a:p>
              </p:txBody>
            </p:sp>
            <p:sp>
              <p:nvSpPr>
                <p:cNvPr id="5154" name="TextBox 68"/>
                <p:cNvSpPr txBox="1">
                  <a:spLocks noChangeArrowheads="1"/>
                </p:cNvSpPr>
                <p:nvPr/>
              </p:nvSpPr>
              <p:spPr bwMode="auto">
                <a:xfrm>
                  <a:off x="5573657" y="2511430"/>
                  <a:ext cx="990968"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a:solidFill>
                        <a:srgbClr val="000000"/>
                      </a:solidFill>
                      <a:latin typeface="Arial" charset="0"/>
                      <a:cs typeface="Arial" panose="020B0604020202020204" pitchFamily="34" charset="0"/>
                    </a:rPr>
                    <a:t>Protection</a:t>
                  </a:r>
                </a:p>
              </p:txBody>
            </p:sp>
          </p:grpSp>
          <p:sp>
            <p:nvSpPr>
              <p:cNvPr id="55" name="Rectangle 1271"/>
              <p:cNvSpPr>
                <a:spLocks noChangeArrowheads="1"/>
              </p:cNvSpPr>
              <p:nvPr/>
            </p:nvSpPr>
            <p:spPr bwMode="auto">
              <a:xfrm>
                <a:off x="5935486" y="638892"/>
                <a:ext cx="10857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UPLAND</a:t>
                </a:r>
              </a:p>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Ecosystem</a:t>
                </a:r>
              </a:p>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zone</a:t>
                </a:r>
              </a:p>
            </p:txBody>
          </p:sp>
        </p:grpSp>
        <p:pic>
          <p:nvPicPr>
            <p:cNvPr id="68" name="Picture 2" descr="C:\Users\jcristobal\Desktop\ridge to ree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544" t="31225" r="22837"/>
            <a:stretch/>
          </p:blipFill>
          <p:spPr bwMode="auto">
            <a:xfrm>
              <a:off x="5113678" y="1509273"/>
              <a:ext cx="2752145" cy="551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p:cNvGrpSpPr/>
          <p:nvPr/>
        </p:nvGrpSpPr>
        <p:grpSpPr>
          <a:xfrm>
            <a:off x="2414024" y="-563730"/>
            <a:ext cx="2752536" cy="7478929"/>
            <a:chOff x="2323899" y="-947118"/>
            <a:chExt cx="2900639" cy="8013701"/>
          </a:xfrm>
        </p:grpSpPr>
        <p:grpSp>
          <p:nvGrpSpPr>
            <p:cNvPr id="12" name="Group 11"/>
            <p:cNvGrpSpPr/>
            <p:nvPr/>
          </p:nvGrpSpPr>
          <p:grpSpPr>
            <a:xfrm>
              <a:off x="2323899" y="451940"/>
              <a:ext cx="2900639" cy="6356350"/>
              <a:chOff x="2322629" y="501650"/>
              <a:chExt cx="2900639" cy="6356350"/>
            </a:xfrm>
          </p:grpSpPr>
          <p:grpSp>
            <p:nvGrpSpPr>
              <p:cNvPr id="6" name="Group 5"/>
              <p:cNvGrpSpPr/>
              <p:nvPr/>
            </p:nvGrpSpPr>
            <p:grpSpPr>
              <a:xfrm>
                <a:off x="2322629" y="501650"/>
                <a:ext cx="2900639" cy="6356350"/>
                <a:chOff x="2322629" y="501650"/>
                <a:chExt cx="2900639" cy="6356350"/>
              </a:xfrm>
            </p:grpSpPr>
            <p:sp>
              <p:nvSpPr>
                <p:cNvPr id="5125" name="Rectangle 21"/>
                <p:cNvSpPr>
                  <a:spLocks noChangeArrowheads="1"/>
                </p:cNvSpPr>
                <p:nvPr/>
              </p:nvSpPr>
              <p:spPr bwMode="auto">
                <a:xfrm>
                  <a:off x="2322629" y="501650"/>
                  <a:ext cx="2900639" cy="63563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endParaRPr lang="en-US" altLang="en-US" sz="1000">
                    <a:solidFill>
                      <a:srgbClr val="FFFFFF"/>
                    </a:solidFill>
                    <a:latin typeface="Arial" charset="0"/>
                    <a:cs typeface="Arial" panose="020B0604020202020204" pitchFamily="34" charset="0"/>
                  </a:endParaRPr>
                </a:p>
              </p:txBody>
            </p:sp>
            <p:sp>
              <p:nvSpPr>
                <p:cNvPr id="5155" name="TextBox 71"/>
                <p:cNvSpPr txBox="1">
                  <a:spLocks noChangeArrowheads="1"/>
                </p:cNvSpPr>
                <p:nvPr/>
              </p:nvSpPr>
              <p:spPr bwMode="auto">
                <a:xfrm>
                  <a:off x="3066701" y="1545534"/>
                  <a:ext cx="1040661"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dirty="0">
                      <a:solidFill>
                        <a:srgbClr val="000000"/>
                      </a:solidFill>
                      <a:latin typeface="Arial" charset="0"/>
                      <a:cs typeface="Arial" panose="020B0604020202020204" pitchFamily="34" charset="0"/>
                    </a:rPr>
                    <a:t>Settlement</a:t>
                  </a:r>
                </a:p>
              </p:txBody>
            </p:sp>
            <p:sp>
              <p:nvSpPr>
                <p:cNvPr id="5157" name="TextBox 73"/>
                <p:cNvSpPr txBox="1">
                  <a:spLocks noChangeArrowheads="1"/>
                </p:cNvSpPr>
                <p:nvPr/>
              </p:nvSpPr>
              <p:spPr bwMode="auto">
                <a:xfrm>
                  <a:off x="2660684" y="1900343"/>
                  <a:ext cx="990968"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dirty="0">
                      <a:solidFill>
                        <a:prstClr val="white"/>
                      </a:solidFill>
                      <a:latin typeface="Arial" charset="0"/>
                      <a:cs typeface="Arial" panose="020B0604020202020204" pitchFamily="34" charset="0"/>
                    </a:rPr>
                    <a:t>Protection</a:t>
                  </a:r>
                </a:p>
              </p:txBody>
            </p:sp>
            <p:sp>
              <p:nvSpPr>
                <p:cNvPr id="5156" name="TextBox 72"/>
                <p:cNvSpPr txBox="1">
                  <a:spLocks noChangeArrowheads="1"/>
                </p:cNvSpPr>
                <p:nvPr/>
              </p:nvSpPr>
              <p:spPr bwMode="auto">
                <a:xfrm>
                  <a:off x="3706397" y="1886056"/>
                  <a:ext cx="1040661"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dirty="0">
                      <a:solidFill>
                        <a:prstClr val="white"/>
                      </a:solidFill>
                      <a:latin typeface="Arial" charset="0"/>
                      <a:cs typeface="Arial" panose="020B0604020202020204" pitchFamily="34" charset="0"/>
                    </a:rPr>
                    <a:t>Production</a:t>
                  </a:r>
                </a:p>
              </p:txBody>
            </p:sp>
          </p:grpSp>
          <p:sp>
            <p:nvSpPr>
              <p:cNvPr id="54" name="Rectangle 1271"/>
              <p:cNvSpPr>
                <a:spLocks noChangeArrowheads="1"/>
              </p:cNvSpPr>
              <p:nvPr/>
            </p:nvSpPr>
            <p:spPr bwMode="auto">
              <a:xfrm>
                <a:off x="3069360" y="620881"/>
                <a:ext cx="10857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URBAN</a:t>
                </a:r>
              </a:p>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Ecosystem</a:t>
                </a:r>
              </a:p>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zone</a:t>
                </a:r>
              </a:p>
            </p:txBody>
          </p:sp>
        </p:grpSp>
        <p:pic>
          <p:nvPicPr>
            <p:cNvPr id="66" name="Picture 2" descr="C:\Users\jcristobal\Desktop\ridge to ree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86" t="590" r="49633" b="-590"/>
            <a:stretch/>
          </p:blipFill>
          <p:spPr bwMode="auto">
            <a:xfrm>
              <a:off x="2344600" y="-947118"/>
              <a:ext cx="2861934" cy="801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7589837" y="381000"/>
            <a:ext cx="2526425" cy="6458467"/>
            <a:chOff x="11496261" y="465276"/>
            <a:chExt cx="2259186" cy="7086022"/>
          </a:xfrm>
        </p:grpSpPr>
        <p:grpSp>
          <p:nvGrpSpPr>
            <p:cNvPr id="18" name="Group 17"/>
            <p:cNvGrpSpPr/>
            <p:nvPr/>
          </p:nvGrpSpPr>
          <p:grpSpPr>
            <a:xfrm>
              <a:off x="11496261" y="465276"/>
              <a:ext cx="2259186" cy="7086022"/>
              <a:chOff x="12009437" y="465276"/>
              <a:chExt cx="2259186" cy="7086022"/>
            </a:xfrm>
          </p:grpSpPr>
          <p:grpSp>
            <p:nvGrpSpPr>
              <p:cNvPr id="8" name="Group 7"/>
              <p:cNvGrpSpPr/>
              <p:nvPr/>
            </p:nvGrpSpPr>
            <p:grpSpPr>
              <a:xfrm>
                <a:off x="12009437" y="465276"/>
                <a:ext cx="2259186" cy="6356350"/>
                <a:chOff x="7988713" y="530552"/>
                <a:chExt cx="2259186" cy="6356350"/>
              </a:xfrm>
            </p:grpSpPr>
            <p:sp>
              <p:nvSpPr>
                <p:cNvPr id="48" name="Rectangle 21"/>
                <p:cNvSpPr>
                  <a:spLocks noChangeArrowheads="1"/>
                </p:cNvSpPr>
                <p:nvPr/>
              </p:nvSpPr>
              <p:spPr bwMode="auto">
                <a:xfrm>
                  <a:off x="7988713" y="530552"/>
                  <a:ext cx="2259186" cy="6356350"/>
                </a:xfrm>
                <a:prstGeom prst="rect">
                  <a:avLst/>
                </a:prstGeom>
                <a:solidFill>
                  <a:schemeClr val="accent3">
                    <a:lumMod val="40000"/>
                    <a:lumOff val="60000"/>
                  </a:schemeClr>
                </a:solidFill>
                <a:ln>
                  <a:noFill/>
                </a:ln>
              </p:spPr>
              <p:txBody>
                <a:bodyPr lIns="91436" tIns="45718" rIns="91436" bIns="45718"/>
                <a:lstStyle/>
                <a:p>
                  <a:pPr eaLnBrk="0" fontAlgn="base" hangingPunct="0">
                    <a:spcBef>
                      <a:spcPct val="0"/>
                    </a:spcBef>
                    <a:spcAft>
                      <a:spcPct val="0"/>
                    </a:spcAft>
                    <a:defRPr/>
                  </a:pPr>
                  <a:endParaRPr lang="en-US">
                    <a:solidFill>
                      <a:srgbClr val="FFFFFF"/>
                    </a:solidFill>
                    <a:cs typeface="Arial" panose="020B0604020202020204" pitchFamily="34" charset="0"/>
                  </a:endParaRPr>
                </a:p>
              </p:txBody>
            </p:sp>
            <p:sp>
              <p:nvSpPr>
                <p:cNvPr id="5160" name="TextBox 78"/>
                <p:cNvSpPr txBox="1">
                  <a:spLocks noChangeArrowheads="1"/>
                </p:cNvSpPr>
                <p:nvPr/>
              </p:nvSpPr>
              <p:spPr bwMode="auto">
                <a:xfrm>
                  <a:off x="8045660" y="2230971"/>
                  <a:ext cx="886146"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dirty="0">
                      <a:solidFill>
                        <a:srgbClr val="000000"/>
                      </a:solidFill>
                      <a:latin typeface="Arial" charset="0"/>
                      <a:cs typeface="Arial" panose="020B0604020202020204" pitchFamily="34" charset="0"/>
                    </a:rPr>
                    <a:t>Protection</a:t>
                  </a:r>
                </a:p>
              </p:txBody>
            </p:sp>
            <p:sp>
              <p:nvSpPr>
                <p:cNvPr id="5158" name="TextBox 76"/>
                <p:cNvSpPr txBox="1">
                  <a:spLocks noChangeArrowheads="1"/>
                </p:cNvSpPr>
                <p:nvPr/>
              </p:nvSpPr>
              <p:spPr bwMode="auto">
                <a:xfrm>
                  <a:off x="8613724" y="1462444"/>
                  <a:ext cx="653356"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dirty="0">
                      <a:solidFill>
                        <a:srgbClr val="000000"/>
                      </a:solidFill>
                      <a:latin typeface="Arial" charset="0"/>
                      <a:cs typeface="Arial" panose="020B0604020202020204" pitchFamily="34" charset="0"/>
                    </a:rPr>
                    <a:t>Tenure</a:t>
                  </a:r>
                </a:p>
              </p:txBody>
            </p:sp>
            <p:sp>
              <p:nvSpPr>
                <p:cNvPr id="5159" name="TextBox 77"/>
                <p:cNvSpPr txBox="1">
                  <a:spLocks noChangeArrowheads="1"/>
                </p:cNvSpPr>
                <p:nvPr/>
              </p:nvSpPr>
              <p:spPr bwMode="auto">
                <a:xfrm>
                  <a:off x="9211146" y="2220625"/>
                  <a:ext cx="930582"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PH" altLang="en-US" sz="1400" dirty="0">
                      <a:solidFill>
                        <a:srgbClr val="000000"/>
                      </a:solidFill>
                      <a:latin typeface="Arial" charset="0"/>
                      <a:cs typeface="Arial" panose="020B0604020202020204" pitchFamily="34" charset="0"/>
                    </a:rPr>
                    <a:t>Production</a:t>
                  </a:r>
                </a:p>
              </p:txBody>
            </p:sp>
          </p:grpSp>
          <p:pic>
            <p:nvPicPr>
              <p:cNvPr id="70" name="Picture 2" descr="C:\Users\jcristobal\Desktop\ridge to ree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871" t="12717" r="1824"/>
              <a:stretch/>
            </p:blipFill>
            <p:spPr bwMode="auto">
              <a:xfrm>
                <a:off x="12027355" y="556700"/>
                <a:ext cx="2202752" cy="699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 name="Rectangle 1271"/>
            <p:cNvSpPr>
              <a:spLocks noChangeArrowheads="1"/>
            </p:cNvSpPr>
            <p:nvPr/>
          </p:nvSpPr>
          <p:spPr bwMode="auto">
            <a:xfrm>
              <a:off x="12145598" y="544324"/>
              <a:ext cx="9708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FOREST</a:t>
              </a:r>
            </a:p>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Ecosystem</a:t>
              </a:r>
            </a:p>
            <a:p>
              <a:pPr algn="ctr" eaLnBrk="1" fontAlgn="base" hangingPunct="1">
                <a:spcBef>
                  <a:spcPct val="0"/>
                </a:spcBef>
                <a:spcAft>
                  <a:spcPct val="0"/>
                </a:spcAft>
                <a:buClrTx/>
                <a:buSzTx/>
                <a:buFontTx/>
                <a:buNone/>
              </a:pPr>
              <a:r>
                <a:rPr lang="en-US" altLang="en-US" sz="1600" dirty="0">
                  <a:solidFill>
                    <a:srgbClr val="000000"/>
                  </a:solidFill>
                  <a:latin typeface="Arial Rounded MT Bold" pitchFamily="34" charset="0"/>
                  <a:cs typeface="Arial" panose="020B0604020202020204" pitchFamily="34" charset="0"/>
                </a:rPr>
                <a:t>zone</a:t>
              </a:r>
            </a:p>
          </p:txBody>
        </p:sp>
      </p:grpSp>
      <p:grpSp>
        <p:nvGrpSpPr>
          <p:cNvPr id="21" name="Group 20"/>
          <p:cNvGrpSpPr/>
          <p:nvPr/>
        </p:nvGrpSpPr>
        <p:grpSpPr>
          <a:xfrm>
            <a:off x="466404" y="5148442"/>
            <a:ext cx="9573890" cy="1675055"/>
            <a:chOff x="465584" y="5087858"/>
            <a:chExt cx="9771596" cy="1765300"/>
          </a:xfrm>
        </p:grpSpPr>
        <p:sp>
          <p:nvSpPr>
            <p:cNvPr id="47" name="Right Triangle 46"/>
            <p:cNvSpPr/>
            <p:nvPr/>
          </p:nvSpPr>
          <p:spPr>
            <a:xfrm flipH="1">
              <a:off x="465584" y="5087858"/>
              <a:ext cx="9771596" cy="17653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eaLnBrk="0" fontAlgn="base" hangingPunct="0">
                <a:spcBef>
                  <a:spcPct val="0"/>
                </a:spcBef>
                <a:spcAft>
                  <a:spcPct val="0"/>
                </a:spcAft>
                <a:defRPr/>
              </a:pPr>
              <a:endParaRPr lang="en-PH">
                <a:solidFill>
                  <a:prstClr val="white"/>
                </a:solidFill>
              </a:endParaRPr>
            </a:p>
          </p:txBody>
        </p:sp>
        <p:grpSp>
          <p:nvGrpSpPr>
            <p:cNvPr id="9" name="Group 8"/>
            <p:cNvGrpSpPr/>
            <p:nvPr/>
          </p:nvGrpSpPr>
          <p:grpSpPr>
            <a:xfrm>
              <a:off x="5120915" y="5694208"/>
              <a:ext cx="5001575" cy="1053579"/>
              <a:chOff x="5120915" y="5694208"/>
              <a:chExt cx="5001575" cy="1053579"/>
            </a:xfrm>
          </p:grpSpPr>
          <p:sp>
            <p:nvSpPr>
              <p:cNvPr id="5142" name="Rectangle 1239"/>
              <p:cNvSpPr>
                <a:spLocks noChangeArrowheads="1"/>
              </p:cNvSpPr>
              <p:nvPr/>
            </p:nvSpPr>
            <p:spPr bwMode="auto">
              <a:xfrm>
                <a:off x="6617074" y="5940429"/>
                <a:ext cx="34320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US" altLang="en-US" sz="1600" dirty="0">
                    <a:solidFill>
                      <a:srgbClr val="000000"/>
                    </a:solidFill>
                    <a:latin typeface="Arial" charset="0"/>
                    <a:cs typeface="Arial" panose="020B0604020202020204" pitchFamily="34" charset="0"/>
                  </a:rPr>
                  <a:t>Land uses and land use management</a:t>
                </a:r>
                <a:endParaRPr lang="en-US" altLang="en-US" sz="1600" dirty="0">
                  <a:solidFill>
                    <a:srgbClr val="FFFFFF"/>
                  </a:solidFill>
                  <a:latin typeface="Arial" charset="0"/>
                  <a:cs typeface="Arial" panose="020B0604020202020204" pitchFamily="34" charset="0"/>
                </a:endParaRPr>
              </a:p>
            </p:txBody>
          </p:sp>
          <p:sp>
            <p:nvSpPr>
              <p:cNvPr id="5143" name="Rectangle 1244"/>
              <p:cNvSpPr>
                <a:spLocks noChangeArrowheads="1"/>
              </p:cNvSpPr>
              <p:nvPr/>
            </p:nvSpPr>
            <p:spPr bwMode="auto">
              <a:xfrm>
                <a:off x="6545899" y="6186651"/>
                <a:ext cx="35025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US" altLang="en-US" sz="1600" dirty="0">
                    <a:solidFill>
                      <a:srgbClr val="000000"/>
                    </a:solidFill>
                    <a:latin typeface="Arial" charset="0"/>
                    <a:cs typeface="Arial" panose="020B0604020202020204" pitchFamily="34" charset="0"/>
                  </a:rPr>
                  <a:t>Integrated  and interactive governance</a:t>
                </a:r>
                <a:endParaRPr lang="en-US" altLang="en-US" sz="1600" dirty="0">
                  <a:solidFill>
                    <a:srgbClr val="FFFFFF"/>
                  </a:solidFill>
                  <a:latin typeface="Arial" charset="0"/>
                  <a:cs typeface="Arial" panose="020B0604020202020204" pitchFamily="34" charset="0"/>
                </a:endParaRPr>
              </a:p>
            </p:txBody>
          </p:sp>
          <p:sp>
            <p:nvSpPr>
              <p:cNvPr id="5144" name="Rectangle 1253"/>
              <p:cNvSpPr>
                <a:spLocks noChangeArrowheads="1"/>
              </p:cNvSpPr>
              <p:nvPr/>
            </p:nvSpPr>
            <p:spPr bwMode="auto">
              <a:xfrm>
                <a:off x="5120915" y="6488301"/>
                <a:ext cx="5001575" cy="25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US" altLang="en-US" sz="1600" dirty="0">
                    <a:solidFill>
                      <a:srgbClr val="000000"/>
                    </a:solidFill>
                    <a:latin typeface="Arial" charset="0"/>
                    <a:cs typeface="Arial" panose="020B0604020202020204" pitchFamily="34" charset="0"/>
                  </a:rPr>
                  <a:t>Capacity Building and Institutional support partnership</a:t>
                </a:r>
                <a:endParaRPr lang="en-US" altLang="en-US" sz="1600" dirty="0">
                  <a:solidFill>
                    <a:srgbClr val="FFFFFF"/>
                  </a:solidFill>
                  <a:latin typeface="Arial" charset="0"/>
                  <a:cs typeface="Arial" panose="020B0604020202020204" pitchFamily="34" charset="0"/>
                </a:endParaRPr>
              </a:p>
            </p:txBody>
          </p:sp>
          <p:sp>
            <p:nvSpPr>
              <p:cNvPr id="5146" name="Rectangle 1263"/>
              <p:cNvSpPr>
                <a:spLocks noChangeArrowheads="1"/>
              </p:cNvSpPr>
              <p:nvPr/>
            </p:nvSpPr>
            <p:spPr bwMode="auto">
              <a:xfrm>
                <a:off x="8354730" y="5694208"/>
                <a:ext cx="16943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US" altLang="en-US" sz="1600" dirty="0">
                    <a:solidFill>
                      <a:srgbClr val="000000"/>
                    </a:solidFill>
                    <a:latin typeface="Arial" charset="0"/>
                    <a:cs typeface="Arial" panose="020B0604020202020204" pitchFamily="34" charset="0"/>
                  </a:rPr>
                  <a:t>Social mobilization</a:t>
                </a:r>
                <a:endParaRPr lang="en-US" altLang="en-US" sz="1600" dirty="0">
                  <a:solidFill>
                    <a:srgbClr val="FFFFFF"/>
                  </a:solidFill>
                  <a:latin typeface="Arial" charset="0"/>
                  <a:cs typeface="Arial" panose="020B0604020202020204" pitchFamily="34" charset="0"/>
                </a:endParaRPr>
              </a:p>
            </p:txBody>
          </p:sp>
        </p:grpSp>
      </p:grpSp>
      <p:pic>
        <p:nvPicPr>
          <p:cNvPr id="65" name="Picture 2" descr="C:\Users\jcristobal\Desktop\cycle arr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6226" y="2313102"/>
            <a:ext cx="73485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descr="C:\Users\jcristobal\Desktop\cycle arr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924" y="1793942"/>
            <a:ext cx="73485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 descr="C:\Users\jcristobal\Desktop\cycle arr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1121" y="1572525"/>
            <a:ext cx="73485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7" name="Rectangle 1274"/>
          <p:cNvSpPr>
            <a:spLocks noChangeArrowheads="1"/>
          </p:cNvSpPr>
          <p:nvPr/>
        </p:nvSpPr>
        <p:spPr bwMode="auto">
          <a:xfrm>
            <a:off x="2404508" y="453713"/>
            <a:ext cx="5185329" cy="369332"/>
          </a:xfrm>
          <a:prstGeom prst="rect">
            <a:avLst/>
          </a:prstGeom>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wrap="square" lIns="0" tIns="0" rIns="0" bIns="0">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lgn="l" eaLnBrk="0" hangingPunct="0">
              <a:spcBef>
                <a:spcPct val="20000"/>
              </a:spcBef>
              <a:buClr>
                <a:schemeClr val="tx1"/>
              </a:buClr>
              <a:buChar char="•"/>
              <a:defRPr sz="2800">
                <a:solidFill>
                  <a:schemeClr val="tx1"/>
                </a:solidFill>
                <a:latin typeface="Verdana" pitchFamily="34"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lgn="l" eaLnBrk="0" hangingPunct="0">
              <a:spcBef>
                <a:spcPct val="20000"/>
              </a:spcBef>
              <a:buClr>
                <a:schemeClr val="tx2"/>
              </a:buClr>
              <a:buChar char="•"/>
              <a:defRPr sz="2000">
                <a:solidFill>
                  <a:schemeClr val="tx1"/>
                </a:solidFill>
                <a:latin typeface="Verdana" pitchFamily="34"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FontTx/>
              <a:buNone/>
            </a:pPr>
            <a:r>
              <a:rPr lang="en-US" altLang="en-US" sz="2400" dirty="0">
                <a:solidFill>
                  <a:prstClr val="white"/>
                </a:solidFill>
                <a:latin typeface="Tahoma" pitchFamily="34" charset="0"/>
                <a:cs typeface="Tahoma" pitchFamily="34" charset="0"/>
              </a:rPr>
              <a:t>Ecosystem Based Approach</a:t>
            </a:r>
            <a:endParaRPr lang="en-US" altLang="en-US" sz="1000" dirty="0">
              <a:solidFill>
                <a:prstClr val="white"/>
              </a:solidFill>
              <a:latin typeface="Tahoma" pitchFamily="34" charset="0"/>
              <a:cs typeface="Tahoma" pitchFamily="34" charset="0"/>
            </a:endParaRPr>
          </a:p>
        </p:txBody>
      </p:sp>
      <p:sp>
        <p:nvSpPr>
          <p:cNvPr id="52" name="Rounded Rectangle 51"/>
          <p:cNvSpPr/>
          <p:nvPr/>
        </p:nvSpPr>
        <p:spPr bwMode="auto">
          <a:xfrm>
            <a:off x="6272046" y="61526"/>
            <a:ext cx="337545" cy="365168"/>
          </a:xfrm>
          <a:prstGeom prst="roundRect">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dirty="0"/>
          </a:p>
        </p:txBody>
      </p:sp>
      <p:sp>
        <p:nvSpPr>
          <p:cNvPr id="53" name="Rounded Rectangle 52"/>
          <p:cNvSpPr/>
          <p:nvPr/>
        </p:nvSpPr>
        <p:spPr bwMode="auto">
          <a:xfrm>
            <a:off x="5885556" y="63184"/>
            <a:ext cx="337545" cy="365168"/>
          </a:xfrm>
          <a:prstGeom prst="roundRect">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dirty="0"/>
          </a:p>
        </p:txBody>
      </p:sp>
      <p:sp>
        <p:nvSpPr>
          <p:cNvPr id="57" name="Rounded Rectangle 56"/>
          <p:cNvSpPr/>
          <p:nvPr/>
        </p:nvSpPr>
        <p:spPr bwMode="auto">
          <a:xfrm>
            <a:off x="6645021" y="71490"/>
            <a:ext cx="337545" cy="365168"/>
          </a:xfrm>
          <a:prstGeom prst="round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dirty="0"/>
          </a:p>
        </p:txBody>
      </p:sp>
      <p:sp>
        <p:nvSpPr>
          <p:cNvPr id="2" name="TextBox 1"/>
          <p:cNvSpPr txBox="1"/>
          <p:nvPr/>
        </p:nvSpPr>
        <p:spPr>
          <a:xfrm>
            <a:off x="25135" y="-90967"/>
            <a:ext cx="10125340" cy="584775"/>
          </a:xfrm>
          <a:prstGeom prst="rect">
            <a:avLst/>
          </a:prstGeom>
          <a:solidFill>
            <a:schemeClr val="accent6">
              <a:lumMod val="20000"/>
              <a:lumOff val="80000"/>
            </a:schemeClr>
          </a:solidFill>
        </p:spPr>
        <p:txBody>
          <a:bodyPr wrap="square" rtlCol="0">
            <a:spAutoFit/>
          </a:bodyPr>
          <a:lstStyle/>
          <a:p>
            <a:r>
              <a:rPr lang="en-PH" sz="3200" dirty="0">
                <a:latin typeface="Tahoma" panose="020B0604030504040204" pitchFamily="34" charset="0"/>
                <a:ea typeface="Tahoma" panose="020B0604030504040204" pitchFamily="34" charset="0"/>
                <a:cs typeface="Tahoma" panose="020B0604030504040204" pitchFamily="34" charset="0"/>
              </a:rPr>
              <a:t>Watershed Ecosystem Management (WEM) Framework  </a:t>
            </a:r>
          </a:p>
        </p:txBody>
      </p:sp>
    </p:spTree>
    <p:extLst>
      <p:ext uri="{BB962C8B-B14F-4D97-AF65-F5344CB8AC3E}">
        <p14:creationId xmlns:p14="http://schemas.microsoft.com/office/powerpoint/2010/main" val="54384221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5458</TotalTime>
  <Words>1417</Words>
  <Application>Microsoft Office PowerPoint</Application>
  <PresentationFormat>Custom</PresentationFormat>
  <Paragraphs>223</Paragraphs>
  <Slides>21</Slides>
  <Notes>15</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21</vt:i4>
      </vt:variant>
    </vt:vector>
  </HeadingPairs>
  <TitlesOfParts>
    <vt:vector size="36" baseType="lpstr">
      <vt:lpstr>Arial</vt:lpstr>
      <vt:lpstr>Arial Black</vt:lpstr>
      <vt:lpstr>Arial Rounded MT Bold</vt:lpstr>
      <vt:lpstr>Calibri</vt:lpstr>
      <vt:lpstr>Cambria</vt:lpstr>
      <vt:lpstr>Edwardian Script ITC</vt:lpstr>
      <vt:lpstr>Helvetica</vt:lpstr>
      <vt:lpstr>Tahoma</vt:lpstr>
      <vt:lpstr>Times New Roman</vt:lpstr>
      <vt:lpstr>Verdana</vt:lpstr>
      <vt:lpstr>Wingdings</vt:lpstr>
      <vt:lpstr>2_Office Theme</vt:lpstr>
      <vt:lpstr>Adjacency</vt:lpstr>
      <vt:lpstr>Photo Editor Photo</vt:lpstr>
      <vt:lpstr>Slide</vt:lpstr>
      <vt:lpstr>PowerPoint Presentation</vt:lpstr>
      <vt:lpstr>PowerPoint Presentation</vt:lpstr>
      <vt:lpstr>PowerPoint Presentation</vt:lpstr>
      <vt:lpstr>PowerPoint Presentation</vt:lpstr>
      <vt:lpstr>Classification of  Watersheds</vt:lpstr>
      <vt:lpstr>PowerPoint Presentation</vt:lpstr>
      <vt:lpstr>Watersheds in the Philippines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denr</dc:creator>
  <cp:lastModifiedBy>FMB</cp:lastModifiedBy>
  <cp:revision>293</cp:revision>
  <cp:lastPrinted>2020-02-26T08:56:24Z</cp:lastPrinted>
  <dcterms:created xsi:type="dcterms:W3CDTF">2014-08-26T01:43:57Z</dcterms:created>
  <dcterms:modified xsi:type="dcterms:W3CDTF">2020-02-26T09:21:36Z</dcterms:modified>
</cp:coreProperties>
</file>